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61"/>
  </p:notesMasterIdLst>
  <p:handoutMasterIdLst>
    <p:handoutMasterId r:id="rId62"/>
  </p:handoutMasterIdLst>
  <p:sldIdLst>
    <p:sldId id="272" r:id="rId2"/>
    <p:sldId id="447" r:id="rId3"/>
    <p:sldId id="394" r:id="rId4"/>
    <p:sldId id="284" r:id="rId5"/>
    <p:sldId id="443" r:id="rId6"/>
    <p:sldId id="422" r:id="rId7"/>
    <p:sldId id="427" r:id="rId8"/>
    <p:sldId id="423" r:id="rId9"/>
    <p:sldId id="275" r:id="rId10"/>
    <p:sldId id="286" r:id="rId11"/>
    <p:sldId id="285" r:id="rId12"/>
    <p:sldId id="276" r:id="rId13"/>
    <p:sldId id="449" r:id="rId14"/>
    <p:sldId id="288" r:id="rId15"/>
    <p:sldId id="429" r:id="rId16"/>
    <p:sldId id="406" r:id="rId17"/>
    <p:sldId id="448" r:id="rId18"/>
    <p:sldId id="425" r:id="rId19"/>
    <p:sldId id="432" r:id="rId20"/>
    <p:sldId id="290" r:id="rId21"/>
    <p:sldId id="291" r:id="rId22"/>
    <p:sldId id="431" r:id="rId23"/>
    <p:sldId id="296" r:id="rId24"/>
    <p:sldId id="305" r:id="rId25"/>
    <p:sldId id="306" r:id="rId26"/>
    <p:sldId id="298" r:id="rId27"/>
    <p:sldId id="317" r:id="rId28"/>
    <p:sldId id="292" r:id="rId29"/>
    <p:sldId id="319" r:id="rId30"/>
    <p:sldId id="307" r:id="rId31"/>
    <p:sldId id="302" r:id="rId32"/>
    <p:sldId id="320" r:id="rId33"/>
    <p:sldId id="300" r:id="rId34"/>
    <p:sldId id="318" r:id="rId35"/>
    <p:sldId id="309" r:id="rId36"/>
    <p:sldId id="444" r:id="rId37"/>
    <p:sldId id="341" r:id="rId38"/>
    <p:sldId id="278" r:id="rId39"/>
    <p:sldId id="310" r:id="rId40"/>
    <p:sldId id="321" r:id="rId41"/>
    <p:sldId id="445" r:id="rId42"/>
    <p:sldId id="446" r:id="rId43"/>
    <p:sldId id="411" r:id="rId44"/>
    <p:sldId id="451" r:id="rId45"/>
    <p:sldId id="452" r:id="rId46"/>
    <p:sldId id="465" r:id="rId47"/>
    <p:sldId id="466" r:id="rId48"/>
    <p:sldId id="467" r:id="rId49"/>
    <p:sldId id="468" r:id="rId50"/>
    <p:sldId id="469" r:id="rId51"/>
    <p:sldId id="470" r:id="rId52"/>
    <p:sldId id="471" r:id="rId53"/>
    <p:sldId id="472" r:id="rId54"/>
    <p:sldId id="473" r:id="rId55"/>
    <p:sldId id="474" r:id="rId56"/>
    <p:sldId id="475" r:id="rId57"/>
    <p:sldId id="363" r:id="rId58"/>
    <p:sldId id="419" r:id="rId59"/>
    <p:sldId id="412" r:id="rId60"/>
  </p:sldIdLst>
  <p:sldSz cx="12192000" cy="6858000"/>
  <p:notesSz cx="6858000" cy="9144000"/>
  <p:defaultTextStyle>
    <a:defPPr rtl="0"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9900"/>
    <a:srgbClr val="FFFFFF"/>
    <a:srgbClr val="00CC00"/>
    <a:srgbClr val="DDDDDD"/>
    <a:srgbClr val="FFCCCC"/>
    <a:srgbClr val="CCCCFF"/>
    <a:srgbClr val="969696"/>
    <a:srgbClr val="006600"/>
    <a:srgbClr val="99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8799B23B-EC83-4686-B30A-512413B5E67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淺色樣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淺色樣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淺色樣式 1 - 輔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98" autoAdjust="0"/>
    <p:restoredTop sz="95320" autoAdjust="0"/>
  </p:normalViewPr>
  <p:slideViewPr>
    <p:cSldViewPr snapToGrid="0">
      <p:cViewPr varScale="1">
        <p:scale>
          <a:sx n="87" d="100"/>
          <a:sy n="87" d="100"/>
        </p:scale>
        <p:origin x="576" y="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312"/>
    </p:cViewPr>
  </p:sorterViewPr>
  <p:notesViewPr>
    <p:cSldViewPr snapToGrid="0">
      <p:cViewPr varScale="1">
        <p:scale>
          <a:sx n="100" d="100"/>
          <a:sy n="100" d="100"/>
        </p:scale>
        <p:origin x="280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C3C03C-F128-4D77-8177-A57732A67E39}" type="datetime2">
              <a:rPr lang="zh-TW" alt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2020年10月29日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85ACC1-7210-4F0A-BEEB-8EC885077F20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‹#›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706532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8DF2C87C-757E-4C70-9F14-5785D5A3EB9B}" type="datetime2">
              <a:rPr lang="zh-TW" altLang="en-US" smtClean="0"/>
              <a:pPr/>
              <a:t>2020年10月29日</a:t>
            </a:fld>
            <a:endParaRPr lang="zh-TW" altLang="en-US" dirty="0"/>
          </a:p>
        </p:txBody>
      </p:sp>
      <p:sp>
        <p:nvSpPr>
          <p:cNvPr id="4" name="投影片影像預留位置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zh-TW" altLang="en-US" noProof="0" dirty="0"/>
          </a:p>
        </p:txBody>
      </p:sp>
      <p:sp>
        <p:nvSpPr>
          <p:cNvPr id="5" name="備忘稿預留位置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zh-TW" altLang="en-US" noProof="0" dirty="0"/>
              <a:t>按一下以編輯母片文字樣式</a:t>
            </a:r>
          </a:p>
          <a:p>
            <a:pPr lvl="1" rtl="0"/>
            <a:r>
              <a:rPr lang="zh-TW" altLang="en-US" noProof="0" dirty="0"/>
              <a:t>第二層</a:t>
            </a:r>
          </a:p>
          <a:p>
            <a:pPr lvl="2" rtl="0"/>
            <a:r>
              <a:rPr lang="zh-TW" altLang="en-US" noProof="0" dirty="0"/>
              <a:t>第三層</a:t>
            </a:r>
          </a:p>
          <a:p>
            <a:pPr lvl="3" rtl="0"/>
            <a:r>
              <a:rPr lang="zh-TW" altLang="en-US" noProof="0" dirty="0"/>
              <a:t>第四層</a:t>
            </a:r>
          </a:p>
          <a:p>
            <a:pPr lvl="4" rtl="0"/>
            <a:r>
              <a:rPr lang="zh-TW" altLang="en-US" noProof="0" dirty="0"/>
              <a:t>第五層</a:t>
            </a: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893B0CF2-7F87-4E02-A248-870047730F99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614981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預留位置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 noProof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93B0CF2-7F87-4E02-A248-870047730F9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1338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10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26853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11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936793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12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876117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13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835554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14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247435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15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650841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預留位置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 noProof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93B0CF2-7F87-4E02-A248-870047730F9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4389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17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453742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18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155663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19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01735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413553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20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097850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21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125455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22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787355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23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24794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24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706995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25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358034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26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477000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27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54045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28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681321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29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04794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514437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30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330487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31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340105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32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270485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33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99797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34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3047669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35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3301189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36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406376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37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6340191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38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2457730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39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633833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4203758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40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9323567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41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7977996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42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4567697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預留位置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 noProof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93B0CF2-7F87-4E02-A248-870047730F99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60178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預留位置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 noProof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93B0CF2-7F87-4E02-A248-870047730F9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29574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預留位置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 noProof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93B0CF2-7F87-4E02-A248-870047730F99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68724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46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2827991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47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0777318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48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0268375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49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345256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1420039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50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6312211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51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8142731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52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6940584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53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6677716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54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1483791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55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6353549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預留位置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 noProof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93B0CF2-7F87-4E02-A248-870047730F99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85357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57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2554461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58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3300497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59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486477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461866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546522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977808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en-US" altLang="zh-TW" smtClean="0"/>
              <a:t>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40194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9"/>
          <p:cNvGrpSpPr/>
          <p:nvPr/>
        </p:nvGrpSpPr>
        <p:grpSpPr>
          <a:xfrm>
            <a:off x="0" y="6208894"/>
            <a:ext cx="12192000" cy="649106"/>
            <a:chOff x="0" y="6208894"/>
            <a:chExt cx="12192000" cy="649106"/>
          </a:xfrm>
        </p:grpSpPr>
        <p:sp>
          <p:nvSpPr>
            <p:cNvPr id="2" name="矩形 1"/>
            <p:cNvSpPr/>
            <p:nvPr/>
          </p:nvSpPr>
          <p:spPr>
            <a:xfrm>
              <a:off x="3048" y="6220178"/>
              <a:ext cx="12188952" cy="637822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0"/>
              <a:endParaRPr lang="zh-TW" altLang="en-US" noProof="0" dirty="0">
                <a:latin typeface="細明體" panose="02020509000000000000" pitchFamily="49" charset="-120"/>
                <a:ea typeface="細明體" panose="02020509000000000000" pitchFamily="49" charset="-120"/>
              </a:endParaRPr>
            </a:p>
          </p:txBody>
        </p:sp>
        <p:cxnSp>
          <p:nvCxnSpPr>
            <p:cNvPr id="7" name="直線接點​​ 6"/>
            <p:cNvCxnSpPr/>
            <p:nvPr/>
          </p:nvCxnSpPr>
          <p:spPr>
            <a:xfrm>
              <a:off x="0" y="6208894"/>
              <a:ext cx="12192000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" name="直線接點 4"/>
          <p:cNvCxnSpPr/>
          <p:nvPr userDrawn="1"/>
        </p:nvCxnSpPr>
        <p:spPr>
          <a:xfrm flipV="1">
            <a:off x="3048" y="5937956"/>
            <a:ext cx="8241" cy="56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0"/>
          <p:cNvCxnSpPr/>
          <p:nvPr userDrawn="1"/>
        </p:nvCxnSpPr>
        <p:spPr>
          <a:xfrm flipV="1">
            <a:off x="3048" y="5937956"/>
            <a:ext cx="8241" cy="56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標題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rtlCol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tx2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rtl="0"/>
            <a:r>
              <a:rPr lang="zh-TW" altLang="en-US" noProof="0" dirty="0" smtClean="0"/>
              <a:t>按一下以編輯母片標題樣式</a:t>
            </a:r>
            <a:endParaRPr kumimoji="0" lang="zh-TW" altLang="en-US" noProof="0" dirty="0"/>
          </a:p>
        </p:txBody>
      </p:sp>
      <p:sp>
        <p:nvSpPr>
          <p:cNvPr id="17" name="副標題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 rtlCol="0"/>
          <a:lstStyle>
            <a:lvl1pPr marL="0" marR="45720" indent="0" algn="r">
              <a:buNone/>
              <a:defRPr>
                <a:solidFill>
                  <a:schemeClr val="tx1"/>
                </a:solidFill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pPr rtl="0"/>
            <a:r>
              <a:rPr lang="zh-TW" altLang="en-US" noProof="0" dirty="0" smtClean="0"/>
              <a:t>按一下以編輯母片副標題樣式</a:t>
            </a:r>
            <a:endParaRPr kumimoji="0" lang="zh-TW" altLang="en-US" noProof="0" dirty="0"/>
          </a:p>
        </p:txBody>
      </p:sp>
      <p:sp>
        <p:nvSpPr>
          <p:cNvPr id="30" name="日期預留位置 2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fld id="{0BD4A4D8-A799-456F-A56C-5577E65818AD}" type="datetime2">
              <a:rPr lang="zh-TW" altLang="en-US" smtClean="0"/>
              <a:t>2020年10月29日</a:t>
            </a:fld>
            <a:endParaRPr lang="zh-TW" altLang="en-US" dirty="0"/>
          </a:p>
        </p:txBody>
      </p:sp>
      <p:sp>
        <p:nvSpPr>
          <p:cNvPr id="19" name="頁尾預留位置 1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r>
              <a:rPr lang="zh-TW" altLang="en-US" noProof="0" dirty="0" smtClean="0"/>
              <a:t>新增頁尾</a:t>
            </a:r>
            <a:endParaRPr lang="zh-TW" altLang="en-US" noProof="0" dirty="0"/>
          </a:p>
        </p:txBody>
      </p:sp>
      <p:sp>
        <p:nvSpPr>
          <p:cNvPr id="27" name="投影片編號預留位置 2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fld id="{401CF334-2D5C-4859-84A6-CA7E6E43FAEB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980820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smtClean="0"/>
              <a:t>按一下以編輯母片標題樣式</a:t>
            </a:r>
            <a:endParaRPr kumimoji="0" lang="zh-TW" altLang="en-US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 eaLnBrk="1" latinLnBrk="0" hangingPunct="1"/>
            <a:r>
              <a:rPr lang="zh-TW" altLang="en-US" smtClean="0"/>
              <a:t>編輯母片文字樣式</a:t>
            </a:r>
          </a:p>
          <a:p>
            <a:pPr lvl="1" rtl="0" eaLnBrk="1" latinLnBrk="0" hangingPunct="1"/>
            <a:r>
              <a:rPr lang="zh-TW" altLang="en-US" smtClean="0"/>
              <a:t>第二層</a:t>
            </a:r>
          </a:p>
          <a:p>
            <a:pPr lvl="2" rtl="0" eaLnBrk="1" latinLnBrk="0" hangingPunct="1"/>
            <a:r>
              <a:rPr lang="zh-TW" altLang="en-US" smtClean="0"/>
              <a:t>第三層</a:t>
            </a:r>
          </a:p>
          <a:p>
            <a:pPr lvl="3" rtl="0" eaLnBrk="1" latinLnBrk="0" hangingPunct="1"/>
            <a:r>
              <a:rPr lang="zh-TW" altLang="en-US" smtClean="0"/>
              <a:t>第四層</a:t>
            </a:r>
          </a:p>
          <a:p>
            <a:pPr lvl="4" rtl="0" eaLnBrk="1" latinLnBrk="0" hangingPunct="1"/>
            <a:r>
              <a:rPr lang="zh-TW" altLang="en-US" smtClean="0"/>
              <a:t>第五層</a:t>
            </a:r>
            <a:endParaRPr kumimoji="0"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26532B9-D642-42F2-8B38-CB81E1D7BFDB}" type="datetime2">
              <a:rPr lang="zh-TW" altLang="en-US" smtClean="0"/>
              <a:t>2020年10月29日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7777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 rtlCol="0"/>
          <a:lstStyle/>
          <a:p>
            <a:pPr rtl="0"/>
            <a:r>
              <a:rPr lang="zh-TW" altLang="en-US" smtClean="0"/>
              <a:t>按一下以編輯母片標題樣式</a:t>
            </a:r>
            <a:endParaRPr kumimoji="0" lang="zh-TW" altLang="en-US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 rtlCol="0"/>
          <a:lstStyle/>
          <a:p>
            <a:pPr lvl="0" rtl="0" eaLnBrk="1" latinLnBrk="0" hangingPunct="1"/>
            <a:r>
              <a:rPr lang="zh-TW" altLang="en-US" smtClean="0"/>
              <a:t>編輯母片文字樣式</a:t>
            </a:r>
          </a:p>
          <a:p>
            <a:pPr lvl="1" rtl="0" eaLnBrk="1" latinLnBrk="0" hangingPunct="1"/>
            <a:r>
              <a:rPr lang="zh-TW" altLang="en-US" smtClean="0"/>
              <a:t>第二層</a:t>
            </a:r>
          </a:p>
          <a:p>
            <a:pPr lvl="2" rtl="0" eaLnBrk="1" latinLnBrk="0" hangingPunct="1"/>
            <a:r>
              <a:rPr lang="zh-TW" altLang="en-US" smtClean="0"/>
              <a:t>第三層</a:t>
            </a:r>
          </a:p>
          <a:p>
            <a:pPr lvl="3" rtl="0" eaLnBrk="1" latinLnBrk="0" hangingPunct="1"/>
            <a:r>
              <a:rPr lang="zh-TW" altLang="en-US" smtClean="0"/>
              <a:t>第四層</a:t>
            </a:r>
          </a:p>
          <a:p>
            <a:pPr lvl="4" rtl="0" eaLnBrk="1" latinLnBrk="0" hangingPunct="1"/>
            <a:r>
              <a:rPr lang="zh-TW" altLang="en-US" smtClean="0"/>
              <a:t>第五層</a:t>
            </a:r>
            <a:endParaRPr kumimoji="0"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C99DFB7-B372-4737-9528-833978472145}" type="datetime2">
              <a:rPr lang="zh-TW" altLang="en-US" smtClean="0"/>
              <a:t>2020年10月29日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6975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smtClean="0"/>
              <a:t>按一下以編輯母片標題樣式</a:t>
            </a:r>
            <a:endParaRPr kumimoji="0"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 eaLnBrk="1" latinLnBrk="0" hangingPunct="1"/>
            <a:r>
              <a:rPr lang="zh-TW" altLang="en-US" smtClean="0"/>
              <a:t>編輯母片文字樣式</a:t>
            </a:r>
          </a:p>
          <a:p>
            <a:pPr lvl="1" rtl="0" eaLnBrk="1" latinLnBrk="0" hangingPunct="1"/>
            <a:r>
              <a:rPr lang="zh-TW" altLang="en-US" smtClean="0"/>
              <a:t>第二層</a:t>
            </a:r>
          </a:p>
          <a:p>
            <a:pPr lvl="2" rtl="0" eaLnBrk="1" latinLnBrk="0" hangingPunct="1"/>
            <a:r>
              <a:rPr lang="zh-TW" altLang="en-US" smtClean="0"/>
              <a:t>第三層</a:t>
            </a:r>
          </a:p>
          <a:p>
            <a:pPr lvl="3" rtl="0" eaLnBrk="1" latinLnBrk="0" hangingPunct="1"/>
            <a:r>
              <a:rPr lang="zh-TW" altLang="en-US" smtClean="0"/>
              <a:t>第四層</a:t>
            </a:r>
          </a:p>
          <a:p>
            <a:pPr lvl="4" rtl="0" eaLnBrk="1" latinLnBrk="0" hangingPunct="1"/>
            <a:r>
              <a:rPr lang="zh-TW" altLang="en-US" smtClean="0"/>
              <a:t>第五層</a:t>
            </a:r>
            <a:endParaRPr kumimoji="0"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91D1C91-7539-4787-AED2-E0B9EDC53C5C}" type="datetime2">
              <a:rPr lang="zh-TW" altLang="en-US" smtClean="0"/>
              <a:t>2020年10月29日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8168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rtlCol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tx2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rtl="0"/>
            <a:r>
              <a:rPr lang="zh-TW" altLang="en-US" smtClean="0"/>
              <a:t>按一下以編輯母片標題樣式</a:t>
            </a:r>
            <a:endParaRPr kumimoji="0" lang="zh-TW" alt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rtlCol="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rtl="0" eaLnBrk="1" latinLnBrk="0" hangingPunct="1"/>
            <a:r>
              <a:rPr lang="zh-TW" altLang="en-US" smtClean="0"/>
              <a:t>編輯母片文字樣式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9CAA238E-310C-430C-82AB-8201EBB12209}" type="datetime2">
              <a:rPr lang="zh-TW" altLang="en-US" smtClean="0"/>
              <a:t>2020年10月29日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319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 smtClean="0"/>
              <a:t>按一下以編輯母片標題樣式</a:t>
            </a:r>
            <a:endParaRPr kumimoji="0"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 rtlCol="0"/>
          <a:lstStyle>
            <a:lvl1pPr>
              <a:defRPr sz="2600"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  <a:lvl2pPr>
              <a:defRPr sz="2400">
                <a:latin typeface="細明體" panose="02020509000000000000" pitchFamily="49" charset="-120"/>
                <a:ea typeface="細明體" panose="02020509000000000000" pitchFamily="49" charset="-120"/>
              </a:defRPr>
            </a:lvl2pPr>
            <a:lvl3pPr>
              <a:defRPr sz="2000">
                <a:latin typeface="細明體" panose="02020509000000000000" pitchFamily="49" charset="-120"/>
                <a:ea typeface="細明體" panose="02020509000000000000" pitchFamily="49" charset="-120"/>
              </a:defRPr>
            </a:lvl3pPr>
            <a:lvl4pPr>
              <a:defRPr sz="1800">
                <a:latin typeface="細明體" panose="02020509000000000000" pitchFamily="49" charset="-120"/>
                <a:ea typeface="細明體" panose="02020509000000000000" pitchFamily="49" charset="-120"/>
              </a:defRPr>
            </a:lvl4pPr>
            <a:lvl5pPr>
              <a:defRPr sz="1800">
                <a:latin typeface="細明體" panose="02020509000000000000" pitchFamily="49" charset="-120"/>
                <a:ea typeface="細明體" panose="02020509000000000000" pitchFamily="49" charset="-120"/>
              </a:defRPr>
            </a:lvl5pPr>
          </a:lstStyle>
          <a:p>
            <a:pPr lvl="0" rtl="0" eaLnBrk="1" latinLnBrk="0" hangingPunct="1"/>
            <a:r>
              <a:rPr lang="zh-TW" altLang="en-US" smtClean="0"/>
              <a:t>編輯母片文字樣式</a:t>
            </a:r>
          </a:p>
          <a:p>
            <a:pPr lvl="1" rtl="0" eaLnBrk="1" latinLnBrk="0" hangingPunct="1"/>
            <a:r>
              <a:rPr lang="zh-TW" altLang="en-US" smtClean="0"/>
              <a:t>第二層</a:t>
            </a:r>
          </a:p>
          <a:p>
            <a:pPr lvl="2" rtl="0" eaLnBrk="1" latinLnBrk="0" hangingPunct="1"/>
            <a:r>
              <a:rPr lang="zh-TW" altLang="en-US" smtClean="0"/>
              <a:t>第三層</a:t>
            </a:r>
          </a:p>
          <a:p>
            <a:pPr lvl="3" rtl="0" eaLnBrk="1" latinLnBrk="0" hangingPunct="1"/>
            <a:r>
              <a:rPr lang="zh-TW" altLang="en-US" smtClean="0"/>
              <a:t>第四層</a:t>
            </a:r>
          </a:p>
          <a:p>
            <a:pPr lvl="4" rtl="0" eaLnBrk="1" latinLnBrk="0" hangingPunct="1"/>
            <a:r>
              <a:rPr lang="zh-TW" altLang="en-US" smtClean="0"/>
              <a:t>第五層</a:t>
            </a:r>
            <a:endParaRPr kumimoji="0" lang="zh-TW" altLang="en-US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 rtlCol="0"/>
          <a:lstStyle>
            <a:lvl1pPr>
              <a:defRPr sz="2600"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  <a:lvl2pPr>
              <a:defRPr sz="2400">
                <a:latin typeface="細明體" panose="02020509000000000000" pitchFamily="49" charset="-120"/>
                <a:ea typeface="細明體" panose="02020509000000000000" pitchFamily="49" charset="-120"/>
              </a:defRPr>
            </a:lvl2pPr>
            <a:lvl3pPr>
              <a:defRPr sz="2000">
                <a:latin typeface="細明體" panose="02020509000000000000" pitchFamily="49" charset="-120"/>
                <a:ea typeface="細明體" panose="02020509000000000000" pitchFamily="49" charset="-120"/>
              </a:defRPr>
            </a:lvl3pPr>
            <a:lvl4pPr>
              <a:defRPr sz="1800">
                <a:latin typeface="細明體" panose="02020509000000000000" pitchFamily="49" charset="-120"/>
                <a:ea typeface="細明體" panose="02020509000000000000" pitchFamily="49" charset="-120"/>
              </a:defRPr>
            </a:lvl4pPr>
            <a:lvl5pPr>
              <a:defRPr sz="1800">
                <a:latin typeface="細明體" panose="02020509000000000000" pitchFamily="49" charset="-120"/>
                <a:ea typeface="細明體" panose="02020509000000000000" pitchFamily="49" charset="-120"/>
              </a:defRPr>
            </a:lvl5pPr>
          </a:lstStyle>
          <a:p>
            <a:pPr lvl="0" rtl="0" eaLnBrk="1" latinLnBrk="0" hangingPunct="1"/>
            <a:r>
              <a:rPr lang="zh-TW" altLang="en-US" smtClean="0"/>
              <a:t>編輯母片文字樣式</a:t>
            </a:r>
          </a:p>
          <a:p>
            <a:pPr lvl="1" rtl="0" eaLnBrk="1" latinLnBrk="0" hangingPunct="1"/>
            <a:r>
              <a:rPr lang="zh-TW" altLang="en-US" smtClean="0"/>
              <a:t>第二層</a:t>
            </a:r>
          </a:p>
          <a:p>
            <a:pPr lvl="2" rtl="0" eaLnBrk="1" latinLnBrk="0" hangingPunct="1"/>
            <a:r>
              <a:rPr lang="zh-TW" altLang="en-US" smtClean="0"/>
              <a:t>第三層</a:t>
            </a:r>
          </a:p>
          <a:p>
            <a:pPr lvl="3" rtl="0" eaLnBrk="1" latinLnBrk="0" hangingPunct="1"/>
            <a:r>
              <a:rPr lang="zh-TW" altLang="en-US" smtClean="0"/>
              <a:t>第四層</a:t>
            </a:r>
          </a:p>
          <a:p>
            <a:pPr lvl="4" rtl="0" eaLnBrk="1" latinLnBrk="0" hangingPunct="1"/>
            <a:r>
              <a:rPr lang="zh-TW" altLang="en-US" smtClean="0"/>
              <a:t>第五層</a:t>
            </a:r>
            <a:endParaRPr kumimoji="0" lang="zh-TW" altLang="en-US" dirty="0"/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fld id="{CE44C66F-2405-4664-BD03-410B97501ACC}" type="datetime2">
              <a:rPr lang="zh-TW" altLang="en-US" smtClean="0"/>
              <a:t>2020年10月29日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r>
              <a:rPr lang="zh-TW" altLang="en-US" smtClean="0"/>
              <a:t>新增頁尾</a:t>
            </a:r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fld id="{401CF334-2D5C-4859-84A6-CA7E6E43FAEB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901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rtlCol="0" anchor="b"/>
          <a:lstStyle>
            <a:lvl1pPr>
              <a:defRPr/>
            </a:lvl1pPr>
          </a:lstStyle>
          <a:p>
            <a:pPr rtl="0"/>
            <a:r>
              <a:rPr lang="zh-TW" altLang="en-US" smtClean="0"/>
              <a:t>按一下以編輯母片標題樣式</a:t>
            </a:r>
            <a:endParaRPr kumimoji="0" lang="zh-TW" alt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rtlCol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1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rtl="0" eaLnBrk="1" latinLnBrk="0" hangingPunct="1"/>
            <a:r>
              <a:rPr lang="zh-TW" altLang="en-US" smtClean="0"/>
              <a:t>編輯母片文字樣式</a:t>
            </a:r>
          </a:p>
        </p:txBody>
      </p:sp>
      <p:sp>
        <p:nvSpPr>
          <p:cNvPr id="5" name="內容預留位置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 eaLnBrk="1" latinLnBrk="0" hangingPunct="1"/>
            <a:r>
              <a:rPr lang="zh-TW" altLang="en-US" smtClean="0"/>
              <a:t>編輯母片文字樣式</a:t>
            </a:r>
          </a:p>
          <a:p>
            <a:pPr lvl="1" rtl="0" eaLnBrk="1" latinLnBrk="0" hangingPunct="1"/>
            <a:r>
              <a:rPr lang="zh-TW" altLang="en-US" smtClean="0"/>
              <a:t>第二層</a:t>
            </a:r>
          </a:p>
          <a:p>
            <a:pPr lvl="2" rtl="0" eaLnBrk="1" latinLnBrk="0" hangingPunct="1"/>
            <a:r>
              <a:rPr lang="zh-TW" altLang="en-US" smtClean="0"/>
              <a:t>第三層</a:t>
            </a:r>
          </a:p>
          <a:p>
            <a:pPr lvl="3" rtl="0" eaLnBrk="1" latinLnBrk="0" hangingPunct="1"/>
            <a:r>
              <a:rPr lang="zh-TW" altLang="en-US" smtClean="0"/>
              <a:t>第四層</a:t>
            </a:r>
          </a:p>
          <a:p>
            <a:pPr lvl="4" rtl="0" eaLnBrk="1" latinLnBrk="0" hangingPunct="1"/>
            <a:r>
              <a:rPr lang="zh-TW" altLang="en-US" smtClean="0"/>
              <a:t>第五層</a:t>
            </a:r>
            <a:endParaRPr kumimoji="0" lang="zh-TW" altLang="en-US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rtlCol="0" anchor="ctr"/>
          <a:lstStyle>
            <a:lvl1pPr marL="0" indent="0">
              <a:buNone/>
              <a:defRPr sz="2400" b="1" cap="none" baseline="0">
                <a:solidFill>
                  <a:schemeClr val="tx1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rtl="0" eaLnBrk="1" latinLnBrk="0" hangingPunct="1"/>
            <a:r>
              <a:rPr lang="zh-TW" altLang="en-US" smtClean="0"/>
              <a:t>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 eaLnBrk="1" latinLnBrk="0" hangingPunct="1"/>
            <a:r>
              <a:rPr lang="zh-TW" altLang="en-US" smtClean="0"/>
              <a:t>編輯母片文字樣式</a:t>
            </a:r>
          </a:p>
          <a:p>
            <a:pPr lvl="1" rtl="0" eaLnBrk="1" latinLnBrk="0" hangingPunct="1"/>
            <a:r>
              <a:rPr lang="zh-TW" altLang="en-US" smtClean="0"/>
              <a:t>第二層</a:t>
            </a:r>
          </a:p>
          <a:p>
            <a:pPr lvl="2" rtl="0" eaLnBrk="1" latinLnBrk="0" hangingPunct="1"/>
            <a:r>
              <a:rPr lang="zh-TW" altLang="en-US" smtClean="0"/>
              <a:t>第三層</a:t>
            </a:r>
          </a:p>
          <a:p>
            <a:pPr lvl="3" rtl="0" eaLnBrk="1" latinLnBrk="0" hangingPunct="1"/>
            <a:r>
              <a:rPr lang="zh-TW" altLang="en-US" smtClean="0"/>
              <a:t>第四層</a:t>
            </a:r>
          </a:p>
          <a:p>
            <a:pPr lvl="4" rtl="0" eaLnBrk="1" latinLnBrk="0" hangingPunct="1"/>
            <a:r>
              <a:rPr lang="zh-TW" altLang="en-US" smtClean="0"/>
              <a:t>第五層</a:t>
            </a:r>
            <a:endParaRPr kumimoji="0" lang="zh-TW" altLang="en-US" dirty="0"/>
          </a:p>
        </p:txBody>
      </p:sp>
      <p:sp>
        <p:nvSpPr>
          <p:cNvPr id="7" name="日期預留位置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97F2320B-2DE0-4022-AE3E-A3FE9CE174C0}" type="datetime2">
              <a:rPr lang="zh-TW" altLang="en-US" smtClean="0"/>
              <a:t>2020年10月29日</a:t>
            </a:fld>
            <a:endParaRPr lang="zh-TW" altLang="en-US" dirty="0"/>
          </a:p>
        </p:txBody>
      </p:sp>
      <p:sp>
        <p:nvSpPr>
          <p:cNvPr id="8" name="頁尾預留位置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5018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rtlCol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rtl="0"/>
            <a:r>
              <a:rPr lang="zh-TW" altLang="en-US" smtClean="0"/>
              <a:t>按一下以編輯母片標題樣式</a:t>
            </a:r>
            <a:endParaRPr kumimoji="0" lang="zh-TW" altLang="en-US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A9CEB3F-5F90-4A5F-B31E-650C919660D9}" type="datetime2">
              <a:rPr lang="zh-TW" altLang="en-US" smtClean="0"/>
              <a:t>2020年10月29日</a:t>
            </a:fld>
            <a:endParaRPr lang="zh-TW" altLang="en-US" dirty="0"/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7181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預留位置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A2CBD7A-ECBF-4D09-84A2-44BA95B688B4}" type="datetime2">
              <a:rPr lang="zh-TW" altLang="en-US" smtClean="0"/>
              <a:t>2020年10月29日</a:t>
            </a:fld>
            <a:endParaRPr lang="zh-TW" altLang="en-US" dirty="0"/>
          </a:p>
        </p:txBody>
      </p:sp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288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rtlCol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rtl="0"/>
            <a:r>
              <a:rPr lang="zh-TW" altLang="en-US" smtClean="0"/>
              <a:t>按一下以編輯母片標題樣式</a:t>
            </a:r>
            <a:endParaRPr kumimoji="0" lang="zh-TW" altLang="en-US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 rtlCol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rtl="0" eaLnBrk="1" latinLnBrk="0" hangingPunct="1"/>
            <a:r>
              <a:rPr lang="zh-TW" altLang="en-US" dirty="0" smtClean="0"/>
              <a:t>編輯母片文字樣式</a:t>
            </a:r>
          </a:p>
          <a:p>
            <a:pPr lvl="1" rtl="0" eaLnBrk="1" latinLnBrk="0" hangingPunct="1"/>
            <a:r>
              <a:rPr lang="zh-TW" altLang="en-US" dirty="0" smtClean="0"/>
              <a:t>第二層</a:t>
            </a:r>
          </a:p>
          <a:p>
            <a:pPr lvl="2" rtl="0" eaLnBrk="1" latinLnBrk="0" hangingPunct="1"/>
            <a:r>
              <a:rPr lang="zh-TW" altLang="en-US" dirty="0" smtClean="0"/>
              <a:t>第三層</a:t>
            </a:r>
          </a:p>
          <a:p>
            <a:pPr lvl="3" rtl="0" eaLnBrk="1" latinLnBrk="0" hangingPunct="1"/>
            <a:r>
              <a:rPr lang="zh-TW" altLang="en-US" dirty="0" smtClean="0"/>
              <a:t>第四層</a:t>
            </a:r>
          </a:p>
          <a:p>
            <a:pPr lvl="4" rtl="0" eaLnBrk="1" latinLnBrk="0" hangingPunct="1"/>
            <a:r>
              <a:rPr lang="zh-TW" altLang="en-US" dirty="0" smtClean="0"/>
              <a:t>第五層</a:t>
            </a:r>
            <a:endParaRPr kumimoji="0" lang="zh-TW" alt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 rtlCol="0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rtl="0" eaLnBrk="1" latinLnBrk="0" hangingPunct="1"/>
            <a:r>
              <a:rPr lang="zh-TW" altLang="en-US" dirty="0" smtClean="0"/>
              <a:t>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D7DA3F0-EBD6-489F-B7ED-A94F35F251AC}" type="datetime2">
              <a:rPr lang="zh-TW" altLang="en-US" smtClean="0"/>
              <a:t>2020年10月29日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9192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剪去並圓角化單一角落矩形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zh-TW" altLang="en-US" sz="1800" dirty="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12" name="直角三角形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zh-TW" altLang="en-US" sz="1800" dirty="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rtlCol="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rtl="0"/>
            <a:r>
              <a:rPr lang="zh-TW" altLang="en-US" smtClean="0"/>
              <a:t>按一下以編輯母片標題樣式</a:t>
            </a:r>
            <a:endParaRPr kumimoji="0" lang="zh-TW" altLang="en-US" dirty="0"/>
          </a:p>
        </p:txBody>
      </p:sp>
      <p:sp>
        <p:nvSpPr>
          <p:cNvPr id="3" name="圖片預留位置 2" descr="要新增影像的空白預留位置。按一下預留位置，然後選取您要新增的影像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 rtlCol="0"/>
          <a:lstStyle>
            <a:lvl1pPr marL="0" indent="0">
              <a:buNone/>
              <a:defRPr sz="3200"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pPr rtl="0"/>
            <a:r>
              <a:rPr lang="zh-TW" altLang="en-US" smtClean="0"/>
              <a:t>按一下圖示以新增圖片</a:t>
            </a:r>
            <a:endParaRPr kumimoji="0" lang="zh-TW" altLang="en-US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rtlCol="0" anchor="t"/>
          <a:lstStyle>
            <a:lvl1pPr marL="0" indent="0" algn="l">
              <a:spcBef>
                <a:spcPts val="250"/>
              </a:spcBef>
              <a:buFontTx/>
              <a:buNone/>
              <a:defRPr sz="1300"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rtl="0" eaLnBrk="1" latinLnBrk="0" hangingPunct="1"/>
            <a:r>
              <a:rPr lang="zh-TW" altLang="en-US" smtClean="0"/>
              <a:t>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fld id="{7DA0AAE5-E87C-46B2-B7C9-4F347A9EFF1D}" type="datetime2">
              <a:rPr lang="zh-TW" altLang="en-US" smtClean="0"/>
              <a:t>2020年10月29日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r>
              <a:rPr lang="zh-TW" altLang="en-US" smtClean="0"/>
              <a:t>新增頁尾</a:t>
            </a:r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 rtlCol="0"/>
          <a:lstStyle>
            <a:lvl1pPr>
              <a:defRPr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fld id="{401CF334-2D5C-4859-84A6-CA7E6E43FAEB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  <p:sp>
        <p:nvSpPr>
          <p:cNvPr id="10" name="手繪多邊形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rtlCol="0" anchor="t" compatLnSpc="1"/>
          <a:lstStyle/>
          <a:p>
            <a:pPr marL="0" algn="l" rtl="0" eaLnBrk="1" latinLnBrk="0" hangingPunct="1"/>
            <a:endParaRPr kumimoji="0" lang="zh-TW" altLang="en-US" sz="1800" dirty="0">
              <a:solidFill>
                <a:schemeClr val="tx1"/>
              </a:solidFill>
              <a:latin typeface="細明體" panose="02020509000000000000" pitchFamily="49" charset="-120"/>
              <a:ea typeface="細明體" panose="02020509000000000000" pitchFamily="49" charset="-120"/>
              <a:cs typeface="+mn-cs"/>
            </a:endParaRPr>
          </a:p>
        </p:txBody>
      </p:sp>
      <p:sp>
        <p:nvSpPr>
          <p:cNvPr id="11" name="手繪多邊形​​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rtlCol="0" anchor="t" compatLnSpc="1"/>
          <a:lstStyle/>
          <a:p>
            <a:pPr marL="0" algn="l" rtl="0" eaLnBrk="1" latinLnBrk="0" hangingPunct="1"/>
            <a:endParaRPr kumimoji="0" lang="zh-TW" altLang="en-US" sz="1800" dirty="0">
              <a:solidFill>
                <a:schemeClr val="tx1"/>
              </a:solidFill>
              <a:latin typeface="細明體" panose="02020509000000000000" pitchFamily="49" charset="-120"/>
              <a:ea typeface="細明體" panose="02020509000000000000" pitchFamily="49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62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群組 24"/>
          <p:cNvGrpSpPr/>
          <p:nvPr/>
        </p:nvGrpSpPr>
        <p:grpSpPr>
          <a:xfrm>
            <a:off x="-29028" y="-7144"/>
            <a:ext cx="12240731" cy="6879658"/>
            <a:chOff x="0" y="-21658"/>
            <a:chExt cx="12240731" cy="6879658"/>
          </a:xfrm>
        </p:grpSpPr>
        <p:sp>
          <p:nvSpPr>
            <p:cNvPr id="26" name="矩形 25"/>
            <p:cNvSpPr/>
            <p:nvPr/>
          </p:nvSpPr>
          <p:spPr>
            <a:xfrm>
              <a:off x="31633" y="0"/>
              <a:ext cx="12188952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noProof="0" dirty="0">
                <a:latin typeface="細明體" panose="02020509000000000000" pitchFamily="49" charset="-120"/>
                <a:ea typeface="細明體" panose="02020509000000000000" pitchFamily="49" charset="-120"/>
              </a:endParaRPr>
            </a:p>
          </p:txBody>
        </p:sp>
        <p:grpSp>
          <p:nvGrpSpPr>
            <p:cNvPr id="27" name="群組 26"/>
            <p:cNvGrpSpPr/>
            <p:nvPr/>
          </p:nvGrpSpPr>
          <p:grpSpPr>
            <a:xfrm>
              <a:off x="0" y="-21658"/>
              <a:ext cx="12240731" cy="1041400"/>
              <a:chOff x="-25356" y="-7144"/>
              <a:chExt cx="12240731" cy="1041400"/>
            </a:xfrm>
          </p:grpSpPr>
          <p:sp>
            <p:nvSpPr>
              <p:cNvPr id="28" name="手繪多邊形 27"/>
              <p:cNvSpPr>
                <a:spLocks/>
              </p:cNvSpPr>
              <p:nvPr/>
            </p:nvSpPr>
            <p:spPr bwMode="auto">
              <a:xfrm>
                <a:off x="-12700" y="-7144"/>
                <a:ext cx="12217400" cy="1041400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6" y="2"/>
                  </a:cxn>
                  <a:cxn ang="0">
                    <a:pos x="2542" y="0"/>
                  </a:cxn>
                  <a:cxn ang="0">
                    <a:pos x="4374" y="367"/>
                  </a:cxn>
                  <a:cxn ang="0">
                    <a:pos x="5766" y="55"/>
                  </a:cxn>
                  <a:cxn ang="0">
                    <a:pos x="5772" y="213"/>
                  </a:cxn>
                  <a:cxn ang="0">
                    <a:pos x="4302" y="439"/>
                  </a:cxn>
                  <a:cxn ang="0">
                    <a:pos x="1488" y="201"/>
                  </a:cxn>
                  <a:cxn ang="0">
                    <a:pos x="0" y="656"/>
                  </a:cxn>
                  <a:cxn ang="0">
                    <a:pos x="6" y="2"/>
                  </a:cxn>
                </a:cxnLst>
                <a:rect l="0" t="0" r="0" b="0"/>
                <a:pathLst>
                  <a:path w="5772" h="656">
                    <a:moveTo>
                      <a:pt x="6" y="2"/>
                    </a:moveTo>
                    <a:lnTo>
                      <a:pt x="2542" y="0"/>
                    </a:lnTo>
                    <a:cubicBezTo>
                      <a:pt x="2746" y="101"/>
                      <a:pt x="3828" y="367"/>
                      <a:pt x="4374" y="367"/>
                    </a:cubicBezTo>
                    <a:cubicBezTo>
                      <a:pt x="4920" y="367"/>
                      <a:pt x="5526" y="152"/>
                      <a:pt x="5766" y="55"/>
                    </a:cubicBezTo>
                    <a:lnTo>
                      <a:pt x="5772" y="213"/>
                    </a:lnTo>
                    <a:cubicBezTo>
                      <a:pt x="5670" y="257"/>
                      <a:pt x="5016" y="441"/>
                      <a:pt x="4302" y="439"/>
                    </a:cubicBezTo>
                    <a:cubicBezTo>
                      <a:pt x="3588" y="437"/>
                      <a:pt x="2205" y="165"/>
                      <a:pt x="1488" y="201"/>
                    </a:cubicBezTo>
                    <a:cubicBezTo>
                      <a:pt x="750" y="209"/>
                      <a:pt x="270" y="482"/>
                      <a:pt x="0" y="656"/>
                    </a:cubicBezTo>
                    <a:lnTo>
                      <a:pt x="6" y="2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>
                      <a:shade val="50000"/>
                      <a:alpha val="45000"/>
                      <a:satMod val="120000"/>
                    </a:schemeClr>
                  </a:gs>
                  <a:gs pos="100000">
                    <a:schemeClr val="accent3">
                      <a:shade val="80000"/>
                      <a:alpha val="55000"/>
                      <a:satMod val="155000"/>
                    </a:schemeClr>
                  </a:gs>
                </a:gsLst>
                <a:lin ang="5400000" scaled="1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rtlCol="0" anchor="t" compatLnSpc="1"/>
              <a:lstStyle/>
              <a:p>
                <a:pPr marL="0" algn="l" rtl="0" eaLnBrk="1" latinLnBrk="0" hangingPunct="1"/>
                <a:endParaRPr kumimoji="0" lang="zh-TW" altLang="en-US" sz="1800" noProof="0" dirty="0">
                  <a:solidFill>
                    <a:schemeClr val="tx1"/>
                  </a:solidFill>
                  <a:latin typeface="細明體" panose="02020509000000000000" pitchFamily="49" charset="-120"/>
                  <a:ea typeface="細明體" panose="02020509000000000000" pitchFamily="49" charset="-120"/>
                  <a:cs typeface="+mn-cs"/>
                </a:endParaRPr>
              </a:p>
            </p:txBody>
          </p:sp>
          <p:sp>
            <p:nvSpPr>
              <p:cNvPr id="29" name="手繪多邊形 28"/>
              <p:cNvSpPr>
                <a:spLocks/>
              </p:cNvSpPr>
              <p:nvPr/>
            </p:nvSpPr>
            <p:spPr bwMode="auto">
              <a:xfrm>
                <a:off x="5842000" y="-7144"/>
                <a:ext cx="6350000" cy="638175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0" y="0"/>
                  </a:cxn>
                  <a:cxn ang="0">
                    <a:pos x="1668" y="564"/>
                  </a:cxn>
                  <a:cxn ang="0">
                    <a:pos x="3000" y="186"/>
                  </a:cxn>
                  <a:cxn ang="0">
                    <a:pos x="3000" y="6"/>
                  </a:cxn>
                  <a:cxn ang="0">
                    <a:pos x="0" y="0"/>
                  </a:cxn>
                </a:cxnLst>
                <a:rect l="0" t="0" r="0" b="0"/>
                <a:pathLst>
                  <a:path w="3000" h="595">
                    <a:moveTo>
                      <a:pt x="0" y="0"/>
                    </a:moveTo>
                    <a:cubicBezTo>
                      <a:pt x="174" y="102"/>
                      <a:pt x="1168" y="533"/>
                      <a:pt x="1668" y="564"/>
                    </a:cubicBezTo>
                    <a:cubicBezTo>
                      <a:pt x="2168" y="595"/>
                      <a:pt x="2778" y="279"/>
                      <a:pt x="3000" y="186"/>
                    </a:cubicBezTo>
                    <a:lnTo>
                      <a:pt x="3000" y="6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3">
                      <a:shade val="50000"/>
                      <a:alpha val="30000"/>
                      <a:satMod val="130000"/>
                    </a:schemeClr>
                  </a:gs>
                  <a:gs pos="80000">
                    <a:schemeClr val="accent2">
                      <a:shade val="75000"/>
                      <a:alpha val="45000"/>
                      <a:satMod val="140000"/>
                    </a:schemeClr>
                  </a:gs>
                </a:gsLst>
                <a:lin ang="5400000" scaled="1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rtlCol="0" anchor="t" compatLnSpc="1"/>
              <a:lstStyle/>
              <a:p>
                <a:pPr marL="0" algn="l" rtl="0" eaLnBrk="1" latinLnBrk="0" hangingPunct="1"/>
                <a:endParaRPr kumimoji="0" lang="zh-TW" altLang="en-US" sz="1800" noProof="0" dirty="0">
                  <a:solidFill>
                    <a:schemeClr val="tx1"/>
                  </a:solidFill>
                  <a:latin typeface="細明體" panose="02020509000000000000" pitchFamily="49" charset="-120"/>
                  <a:ea typeface="細明體" panose="02020509000000000000" pitchFamily="49" charset="-120"/>
                  <a:cs typeface="+mn-cs"/>
                </a:endParaRPr>
              </a:p>
            </p:txBody>
          </p:sp>
          <p:grpSp>
            <p:nvGrpSpPr>
              <p:cNvPr id="31" name="群組 30"/>
              <p:cNvGrpSpPr/>
              <p:nvPr/>
            </p:nvGrpSpPr>
            <p:grpSpPr>
              <a:xfrm>
                <a:off x="-25356" y="202408"/>
                <a:ext cx="12240731" cy="649224"/>
                <a:chOff x="-19045" y="216550"/>
                <a:chExt cx="9180548" cy="649224"/>
              </a:xfrm>
            </p:grpSpPr>
            <p:sp>
              <p:nvSpPr>
                <p:cNvPr id="32" name="手繪多邊形 31"/>
                <p:cNvSpPr>
                  <a:spLocks/>
                </p:cNvSpPr>
                <p:nvPr/>
              </p:nvSpPr>
              <p:spPr bwMode="auto">
                <a:xfrm rot="21435692">
                  <a:off x="-19045" y="216550"/>
                  <a:ext cx="9163050" cy="649224"/>
                </a:xfrm>
                <a:custGeom>
                  <a:avLst>
                    <a:gd name="A1" fmla="val 0"/>
                    <a:gd name="A2" fmla="val 0"/>
                    <a:gd name="A3" fmla="val 0"/>
                    <a:gd name="A4" fmla="val 0"/>
                    <a:gd name="A5" fmla="val 0"/>
                    <a:gd name="A6" fmla="val 0"/>
                    <a:gd name="A7" fmla="val 0"/>
                    <a:gd name="A8" fmla="val 0"/>
                  </a:avLst>
                  <a:gdLst/>
                  <a:ahLst/>
                  <a:cxnLst>
                    <a:cxn ang="0">
                      <a:pos x="0" y="966"/>
                    </a:cxn>
                    <a:cxn ang="0">
                      <a:pos x="1608" y="282"/>
                    </a:cxn>
                    <a:cxn ang="0">
                      <a:pos x="4110" y="1008"/>
                    </a:cxn>
                    <a:cxn ang="0">
                      <a:pos x="5772" y="0"/>
                    </a:cxn>
                  </a:cxnLst>
                  <a:rect l="0" t="0" r="0" b="0"/>
                  <a:pathLst>
                    <a:path w="5772" h="1055">
                      <a:moveTo>
                        <a:pt x="0" y="966"/>
                      </a:moveTo>
                      <a:cubicBezTo>
                        <a:pt x="282" y="738"/>
                        <a:pt x="923" y="275"/>
                        <a:pt x="1608" y="282"/>
                      </a:cubicBezTo>
                      <a:cubicBezTo>
                        <a:pt x="2293" y="289"/>
                        <a:pt x="3416" y="1055"/>
                        <a:pt x="4110" y="1008"/>
                      </a:cubicBezTo>
                      <a:cubicBezTo>
                        <a:pt x="4804" y="961"/>
                        <a:pt x="5426" y="210"/>
                        <a:pt x="5772" y="0"/>
                      </a:cubicBezTo>
                    </a:path>
                  </a:pathLst>
                </a:custGeom>
                <a:noFill/>
                <a:ln w="10795" cap="flat" cmpd="sng" algn="ctr">
                  <a:gradFill>
                    <a:gsLst>
                      <a:gs pos="74000">
                        <a:schemeClr val="accent3">
                          <a:shade val="75000"/>
                        </a:schemeClr>
                      </a:gs>
                      <a:gs pos="86000">
                        <a:schemeClr val="tx1">
                          <a:alpha val="29000"/>
                        </a:schemeClr>
                      </a:gs>
                      <a:gs pos="16000">
                        <a:schemeClr val="accent2">
                          <a:shade val="75000"/>
                          <a:alpha val="56000"/>
                        </a:schemeClr>
                      </a:gs>
                    </a:gsLst>
                    <a:lin ang="5400000" scaled="1"/>
                  </a:gra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rtlCol="0" anchor="t" compatLnSpc="1"/>
                <a:lstStyle/>
                <a:p>
                  <a:pPr rtl="0"/>
                  <a:endParaRPr kumimoji="0" lang="zh-TW" altLang="en-US" sz="1800" noProof="0" dirty="0">
                    <a:latin typeface="細明體" panose="02020509000000000000" pitchFamily="49" charset="-120"/>
                    <a:ea typeface="細明體" panose="02020509000000000000" pitchFamily="49" charset="-120"/>
                  </a:endParaRPr>
                </a:p>
              </p:txBody>
            </p:sp>
            <p:sp>
              <p:nvSpPr>
                <p:cNvPr id="33" name="手繪多邊形​​ 32"/>
                <p:cNvSpPr>
                  <a:spLocks/>
                </p:cNvSpPr>
                <p:nvPr/>
              </p:nvSpPr>
              <p:spPr bwMode="auto">
                <a:xfrm rot="21435692">
                  <a:off x="-14309" y="290003"/>
                  <a:ext cx="9175812" cy="530352"/>
                </a:xfrm>
                <a:custGeom>
                  <a:avLst>
                    <a:gd name="A1" fmla="val 0"/>
                    <a:gd name="A2" fmla="val 0"/>
                    <a:gd name="A3" fmla="val 0"/>
                    <a:gd name="A4" fmla="val 0"/>
                    <a:gd name="A5" fmla="val 0"/>
                    <a:gd name="A6" fmla="val 0"/>
                    <a:gd name="A7" fmla="val 0"/>
                    <a:gd name="A8" fmla="val 0"/>
                  </a:avLst>
                  <a:gdLst/>
                  <a:ahLst/>
                  <a:cxnLst>
                    <a:cxn ang="0">
                      <a:pos x="0" y="732"/>
                    </a:cxn>
                    <a:cxn ang="0">
                      <a:pos x="1638" y="228"/>
                    </a:cxn>
                    <a:cxn ang="0">
                      <a:pos x="4122" y="816"/>
                    </a:cxn>
                    <a:cxn ang="0">
                      <a:pos x="5766" y="0"/>
                    </a:cxn>
                  </a:cxnLst>
                  <a:rect l="0" t="0" r="0" b="0"/>
                  <a:pathLst>
                    <a:path w="5766" h="854">
                      <a:moveTo>
                        <a:pt x="0" y="732"/>
                      </a:moveTo>
                      <a:cubicBezTo>
                        <a:pt x="273" y="647"/>
                        <a:pt x="951" y="214"/>
                        <a:pt x="1638" y="228"/>
                      </a:cubicBezTo>
                      <a:cubicBezTo>
                        <a:pt x="2325" y="242"/>
                        <a:pt x="3434" y="854"/>
                        <a:pt x="4122" y="816"/>
                      </a:cubicBezTo>
                      <a:cubicBezTo>
                        <a:pt x="4810" y="778"/>
                        <a:pt x="5424" y="170"/>
                        <a:pt x="5766" y="0"/>
                      </a:cubicBezTo>
                    </a:path>
                  </a:pathLst>
                </a:custGeom>
                <a:noFill/>
                <a:ln w="9525" cap="flat" cmpd="sng" algn="ctr">
                  <a:gradFill>
                    <a:gsLst>
                      <a:gs pos="74000">
                        <a:schemeClr val="accent4"/>
                      </a:gs>
                      <a:gs pos="44000">
                        <a:schemeClr val="accent1"/>
                      </a:gs>
                      <a:gs pos="33000">
                        <a:schemeClr val="accent2">
                          <a:alpha val="56000"/>
                        </a:schemeClr>
                      </a:gs>
                    </a:gsLst>
                    <a:lin ang="5400000" scaled="1"/>
                  </a:gra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rtlCol="0" anchor="t" compatLnSpc="1"/>
                <a:lstStyle/>
                <a:p>
                  <a:pPr rtl="0"/>
                  <a:endParaRPr kumimoji="0" lang="zh-TW" altLang="en-US" sz="1800" noProof="0" dirty="0">
                    <a:latin typeface="細明體" panose="02020509000000000000" pitchFamily="49" charset="-120"/>
                    <a:ea typeface="細明體" panose="02020509000000000000" pitchFamily="49" charset="-120"/>
                  </a:endParaRPr>
                </a:p>
              </p:txBody>
            </p:sp>
          </p:grpSp>
        </p:grpSp>
      </p:grpSp>
      <p:sp>
        <p:nvSpPr>
          <p:cNvPr id="9" name="標題預留位置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rtlCol="0" anchor="b">
            <a:normAutofit/>
          </a:bodyPr>
          <a:lstStyle/>
          <a:p>
            <a:pPr rtl="0"/>
            <a:r>
              <a:rPr lang="zh-TW" altLang="en-US" noProof="0" dirty="0"/>
              <a:t>按一下以編輯母片標題樣式</a:t>
            </a:r>
            <a:endParaRPr kumimoji="0" lang="zh-TW" altLang="en-US" noProof="0" dirty="0"/>
          </a:p>
        </p:txBody>
      </p:sp>
      <p:sp>
        <p:nvSpPr>
          <p:cNvPr id="30" name="文字預留位置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rtl="0" eaLnBrk="1" latinLnBrk="0" hangingPunct="1"/>
            <a:r>
              <a:rPr lang="zh-TW" altLang="en-US" noProof="0" dirty="0" smtClean="0"/>
              <a:t>按一下以編輯母片文字樣式</a:t>
            </a:r>
          </a:p>
          <a:p>
            <a:pPr lvl="1" rtl="0" eaLnBrk="1" latinLnBrk="0" hangingPunct="1"/>
            <a:r>
              <a:rPr lang="zh-TW" altLang="en-US" noProof="0" dirty="0" smtClean="0"/>
              <a:t>第二層</a:t>
            </a:r>
          </a:p>
          <a:p>
            <a:pPr lvl="2" rtl="0" eaLnBrk="1" latinLnBrk="0" hangingPunct="1"/>
            <a:r>
              <a:rPr lang="zh-TW" altLang="en-US" noProof="0" dirty="0" smtClean="0"/>
              <a:t>第三層</a:t>
            </a:r>
          </a:p>
          <a:p>
            <a:pPr lvl="3" rtl="0" eaLnBrk="1" latinLnBrk="0" hangingPunct="1"/>
            <a:r>
              <a:rPr lang="zh-TW" altLang="en-US" noProof="0" dirty="0" smtClean="0"/>
              <a:t>第四層</a:t>
            </a:r>
          </a:p>
          <a:p>
            <a:pPr lvl="4" rtl="0" eaLnBrk="1" latinLnBrk="0" hangingPunct="1"/>
            <a:r>
              <a:rPr lang="zh-TW" altLang="en-US" noProof="0" dirty="0" smtClean="0"/>
              <a:t>第五層</a:t>
            </a:r>
            <a:endParaRPr lang="zh-TW" altLang="en-US" noProof="0" dirty="0"/>
          </a:p>
        </p:txBody>
      </p:sp>
      <p:sp>
        <p:nvSpPr>
          <p:cNvPr id="10" name="日期預留位置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 eaLnBrk="1" latinLnBrk="0" hangingPunct="1">
              <a:defRPr kumimoji="0" sz="1100">
                <a:solidFill>
                  <a:schemeClr val="tx1"/>
                </a:solidFill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fld id="{D2C1C2BC-EA02-4AD7-81F9-AA4524DFDCAB}" type="datetime2">
              <a:rPr lang="zh-TW" altLang="en-US" smtClean="0"/>
              <a:t>2020年10月29日</a:t>
            </a:fld>
            <a:endParaRPr lang="zh-TW" altLang="en-US" dirty="0"/>
          </a:p>
        </p:txBody>
      </p:sp>
      <p:sp>
        <p:nvSpPr>
          <p:cNvPr id="22" name="頁尾預留位置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 eaLnBrk="1" latinLnBrk="0" hangingPunct="1">
              <a:defRPr kumimoji="0" sz="1100">
                <a:solidFill>
                  <a:schemeClr val="tx1"/>
                </a:solidFill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r>
              <a:rPr lang="zh-TW" altLang="en-US" noProof="0" dirty="0" smtClean="0"/>
              <a:t>新增頁尾</a:t>
            </a:r>
            <a:endParaRPr lang="zh-TW" altLang="en-US" noProof="0" dirty="0"/>
          </a:p>
        </p:txBody>
      </p:sp>
      <p:sp>
        <p:nvSpPr>
          <p:cNvPr id="18" name="投影片編號預留位置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 eaLnBrk="1" latinLnBrk="0" hangingPunct="1">
              <a:defRPr kumimoji="0" sz="1100">
                <a:solidFill>
                  <a:schemeClr val="tx1"/>
                </a:solidFill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fld id="{401CF334-2D5C-4859-84A6-CA7E6E43FAEB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94285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>
            <a:lumMod val="50000"/>
          </a:schemeClr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細明體" panose="02020509000000000000" pitchFamily="49" charset="-120"/>
          <a:ea typeface="細明體" panose="02020509000000000000" pitchFamily="49" charset="-120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>
            <a:lumMod val="50000"/>
          </a:schemeClr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細明體" panose="02020509000000000000" pitchFamily="49" charset="-120"/>
          <a:ea typeface="細明體" panose="02020509000000000000" pitchFamily="49" charset="-120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>
            <a:lumMod val="50000"/>
          </a:schemeClr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細明體" panose="02020509000000000000" pitchFamily="49" charset="-120"/>
          <a:ea typeface="細明體" panose="02020509000000000000" pitchFamily="49" charset="-120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>
            <a:lumMod val="50000"/>
          </a:schemeClr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細明體" panose="02020509000000000000" pitchFamily="49" charset="-120"/>
          <a:ea typeface="細明體" panose="02020509000000000000" pitchFamily="49" charset="-120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>
            <a:lumMod val="75000"/>
          </a:schemeClr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細明體" panose="02020509000000000000" pitchFamily="49" charset="-120"/>
          <a:ea typeface="細明體" panose="02020509000000000000" pitchFamily="49" charset="-120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>
            <a:lumMod val="50000"/>
          </a:schemeClr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>
            <a:lumMod val="75000"/>
          </a:schemeClr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0" algn="l" rtl="0" eaLnBrk="1" latinLnBrk="0" hangingPunct="1">
        <a:spcBef>
          <a:spcPct val="20000"/>
        </a:spcBef>
        <a:buClr>
          <a:schemeClr val="tx2"/>
        </a:buClr>
        <a:buFontTx/>
        <a:buNone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uco-network.primo.exlibrisgroup.com/discovery/search?vid=886UCO_TKU:886TKU_INST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32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b.tku.edu.tw/zh_tw/services/ILL&amp;DDS/rapidill" TargetMode="External"/><Relationship Id="rId3" Type="http://schemas.openxmlformats.org/officeDocument/2006/relationships/hyperlink" Target="https://www.lib.tku.edu.tw/zh_tw/services/ILL&amp;DDS/bkloan" TargetMode="External"/><Relationship Id="rId7" Type="http://schemas.openxmlformats.org/officeDocument/2006/relationships/hyperlink" Target="https://sso.tku.edu.tw/csminfo/journal/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nfo.lib.tku.edu.tw/rapidill/" TargetMode="External"/><Relationship Id="rId5" Type="http://schemas.openxmlformats.org/officeDocument/2006/relationships/hyperlink" Target="https://ndds.stpi.narl.org.tw/" TargetMode="External"/><Relationship Id="rId4" Type="http://schemas.openxmlformats.org/officeDocument/2006/relationships/hyperlink" Target="https://www.lib.tku.edu.tw/zh_tw/services/ILL&amp;DDS/online_apply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s://uco-network.primo.exlibrisgroup.com/discovery/jsearch?query=any,contains,0047-2875&amp;tab=jsearch_slot&amp;vid=886UCO_TKU:886TKU_INST&amp;lang=zh-tw&amp;offset=0&amp;journals=any,0047-2875" TargetMode="External"/><Relationship Id="rId3" Type="http://schemas.openxmlformats.org/officeDocument/2006/relationships/hyperlink" Target="https://uco-network.primo.exlibrisgroup.com/discovery/jsearch?query=any,contains,1556-8318&amp;tab=jsearch_slot&amp;vid=886UCO_TKU:886TKU_INST&amp;lang=zh-tw&amp;offset=0&amp;journals=any,1556-8318" TargetMode="External"/><Relationship Id="rId7" Type="http://schemas.openxmlformats.org/officeDocument/2006/relationships/hyperlink" Target="https://uco-network.primo.exlibrisgroup.com/discovery/jsearch?query=any,contains,0966-6923&amp;tab=jsearch_slot&amp;vid=886UCO_TKU:886TKU_INST&amp;lang=zh-tw&amp;offset=0&amp;journals=any,0966-6923" TargetMode="External"/><Relationship Id="rId12" Type="http://schemas.openxmlformats.org/officeDocument/2006/relationships/hyperlink" Target="https://uco-network.primo.exlibrisgroup.com/discovery/jsearch?query=any,contains,0041-1612&amp;tab=jsearch_slot&amp;vid=886UCO_TKU:886TKU_INST&amp;lang=zh-tw&amp;offset=0&amp;journals=any,0041-1612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co-network.primo.exlibrisgroup.com/discovery/jsearch?query=any,contains,1547-2450&amp;tab=jsearch_slot&amp;vid=886UCO_TKU:886TKU_INST&amp;lang=zh-tw&amp;offset=0&amp;journals=any,1547-2450" TargetMode="External"/><Relationship Id="rId11" Type="http://schemas.openxmlformats.org/officeDocument/2006/relationships/hyperlink" Target="https://uco-network.primo.exlibrisgroup.com/discovery/jsearch?query=any,contains,0049-4488&amp;tab=jsearch_slot&amp;vid=886UCO_TKU:886TKU_INST&amp;lang=zh-tw&amp;offset=0&amp;journals=any,0049-4488" TargetMode="External"/><Relationship Id="rId5" Type="http://schemas.openxmlformats.org/officeDocument/2006/relationships/hyperlink" Target="https://uco-network.primo.exlibrisgroup.com/discovery/jsearch?query=any,contains,0969-6997&amp;tab=jsearch_slot&amp;vid=886UCO_TKU:886TKU_INST&amp;lang=zh-tw&amp;offset=0&amp;journals=any,0969-6997" TargetMode="External"/><Relationship Id="rId10" Type="http://schemas.openxmlformats.org/officeDocument/2006/relationships/hyperlink" Target="https://uco-network.primo.exlibrisgroup.com/discovery/jsearch?query=any,contains,0967-070X&amp;tab=jsearch_slot&amp;vid=886UCO_TKU:886TKU_INST&amp;lang=zh-tw&amp;offset=0&amp;journals=any,0967-070X" TargetMode="External"/><Relationship Id="rId4" Type="http://schemas.openxmlformats.org/officeDocument/2006/relationships/hyperlink" Target="https://uco-network.primo.exlibrisgroup.com/discovery/jsearch?query=any,contains,0197-6729&amp;tab=jsearch_slot&amp;vid=886UCO_TKU:886TKU_INST&amp;lang=zh-tw&amp;offset=0&amp;journals=any,0197-6729" TargetMode="External"/><Relationship Id="rId9" Type="http://schemas.openxmlformats.org/officeDocument/2006/relationships/hyperlink" Target="https://uco-network.primo.exlibrisgroup.com/discovery/jsearch?query=any,contains,0041-0683&amp;tab=jsearch_slot&amp;vid=886UCO_TKU:886TKU_INST&amp;lang=zh-tw&amp;offset=0&amp;journals=any,0041-0683" TargetMode="Externa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s://uco-network.primo.exlibrisgroup.com/discovery/jsearch?query=any,contains,1366-5545&amp;tab=jsearch_slot&amp;vid=886UCO_TKU:886TKU_INST&amp;lang=zh-tw&amp;offset=0&amp;journals=any,1366-5545" TargetMode="External"/><Relationship Id="rId3" Type="http://schemas.openxmlformats.org/officeDocument/2006/relationships/hyperlink" Target="https://uco-network.primo.exlibrisgroup.com/discovery/jsearch?query=any,contains,0361-1981&amp;tab=jsearch_slot&amp;vid=886UCO_TKU:886TKU_INST&amp;lang=zh-tw&amp;offset=0&amp;journals=any,0361-1981" TargetMode="External"/><Relationship Id="rId7" Type="http://schemas.openxmlformats.org/officeDocument/2006/relationships/hyperlink" Target="https://uco-network.primo.exlibrisgroup.com/discovery/jsearch?query=any,contains,1361-9209&amp;tab=jsearch_slot&amp;vid=886UCO_TKU:886TKU_INST&amp;lang=zh-tw&amp;offset=0&amp;journals=any,1361-9209" TargetMode="External"/><Relationship Id="rId12" Type="http://schemas.openxmlformats.org/officeDocument/2006/relationships/hyperlink" Target="http://www.trb.org/Publications/Publications.aspx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co-network.primo.exlibrisgroup.com/discovery/jsearch?query=any,contains,0968-090X&amp;tab=jsearch_slot&amp;vid=886UCO_TKU:886TKU_INST&amp;lang=zh-tw&amp;offset=0&amp;journals=any,0968-090X" TargetMode="External"/><Relationship Id="rId11" Type="http://schemas.openxmlformats.org/officeDocument/2006/relationships/hyperlink" Target="https://uco-network.primo.exlibrisgroup.com/discovery/jsearch?query=any,contains,0272-3638&amp;tab=jsearch_slot&amp;vid=886UCO_TKU:886TKU_INST&amp;lang=zh-tw&amp;offset=0&amp;journals=any,0272-3638" TargetMode="External"/><Relationship Id="rId5" Type="http://schemas.openxmlformats.org/officeDocument/2006/relationships/hyperlink" Target="https://uco-network.primo.exlibrisgroup.com/discovery/jsearch?query=any,contains,0191-2615&amp;tab=jsearch_slot&amp;vid=886UCO_TKU:886TKU_INST&amp;lang=zh-tw&amp;offset=0&amp;journals=any,0191-2615" TargetMode="External"/><Relationship Id="rId10" Type="http://schemas.openxmlformats.org/officeDocument/2006/relationships/hyperlink" Target="https://uco-network.primo.exlibrisgroup.com/discovery/jsearch?query=any,contains,0041-1655&amp;tab=jsearch_slot&amp;vid=886UCO_TKU:886TKU_INST&amp;lang=zh-tw&amp;offset=0&amp;journals=any,0041-1655" TargetMode="External"/><Relationship Id="rId4" Type="http://schemas.openxmlformats.org/officeDocument/2006/relationships/hyperlink" Target="https://uco-network.primo.exlibrisgroup.com/discovery/jsearch?query=any,contains,0965-8564&amp;tab=jsearch_slot&amp;vid=886UCO_TKU:886TKU_INST&amp;lang=zh-tw&amp;offset=0&amp;journals=any,0965-8564" TargetMode="External"/><Relationship Id="rId9" Type="http://schemas.openxmlformats.org/officeDocument/2006/relationships/hyperlink" Target="https://uco-network.primo.exlibrisgroup.com/discovery/jsearch?query=any,contains,1369-8478&amp;tab=jsearch_slot&amp;vid=886UCO_TKU:886TKU_INST&amp;lang=zh-tw&amp;offset=0&amp;journals=any,1369-8478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b.tku.edu.tw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r>
              <a:rPr lang="en-US" altLang="zh-TW" dirty="0" smtClean="0">
                <a:latin typeface="新細明體" panose="02020500000000000000" pitchFamily="18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/>
            </a:r>
            <a:br>
              <a:rPr lang="en-US" altLang="zh-TW" dirty="0" smtClean="0">
                <a:latin typeface="新細明體" panose="02020500000000000000" pitchFamily="18" charset="-120"/>
                <a:ea typeface="微軟正黑體" panose="020B0604030504040204" pitchFamily="34" charset="-120"/>
                <a:sym typeface="新細明體" panose="02020500000000000000" pitchFamily="18" charset="-120"/>
              </a:rPr>
            </a:br>
            <a:r>
              <a:rPr lang="zh-TW" altLang="en-US" dirty="0" smtClean="0">
                <a:latin typeface="新細明體" panose="02020500000000000000" pitchFamily="18" charset="-120"/>
                <a:sym typeface="新細明體" panose="02020500000000000000" pitchFamily="18" charset="-120"/>
              </a:rPr>
              <a:t>運輸</a:t>
            </a:r>
            <a:r>
              <a:rPr lang="zh-TW" altLang="en-US" dirty="0">
                <a:latin typeface="新細明體" panose="02020500000000000000" pitchFamily="18" charset="-120"/>
                <a:sym typeface="新細明體" panose="02020500000000000000" pitchFamily="18" charset="-120"/>
              </a:rPr>
              <a:t>管理</a:t>
            </a:r>
            <a:r>
              <a:rPr lang="zh-TW" altLang="en-US" dirty="0" smtClean="0">
                <a:latin typeface="新細明體" panose="02020500000000000000" pitchFamily="18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學系研究生講習</a:t>
            </a:r>
            <a:endParaRPr lang="zh-TW" altLang="en-US" dirty="0">
              <a:latin typeface="新細明體" panose="02020500000000000000" pitchFamily="18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5" name="副標題 4"/>
          <p:cNvSpPr>
            <a:spLocks noGrp="1"/>
          </p:cNvSpPr>
          <p:nvPr>
            <p:ph type="subTitle" idx="1"/>
          </p:nvPr>
        </p:nvSpPr>
        <p:spPr>
          <a:xfrm>
            <a:off x="711200" y="3228535"/>
            <a:ext cx="10472928" cy="2926079"/>
          </a:xfrm>
        </p:spPr>
        <p:txBody>
          <a:bodyPr rtlCol="0">
            <a:normAutofit/>
          </a:bodyPr>
          <a:lstStyle/>
          <a:p>
            <a:pPr rtl="0"/>
            <a:endParaRPr lang="en-US" altLang="zh-TW" dirty="0" smtClean="0">
              <a:latin typeface="細明體" panose="02020509000000000000" pitchFamily="49" charset="-120"/>
              <a:ea typeface="細明體" panose="02020509000000000000" pitchFamily="49" charset="-120"/>
              <a:sym typeface="新細明體" panose="02020500000000000000" pitchFamily="18" charset="-120"/>
            </a:endParaRPr>
          </a:p>
          <a:p>
            <a:pPr rtl="0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李素真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rtl="0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圖書館參考服務組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rtl="0"/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02-26215656 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分機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2652</a:t>
            </a:r>
          </a:p>
          <a:p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089079@mail.tku.edu.tw</a:t>
            </a:r>
          </a:p>
          <a:p>
            <a:pPr rtl="0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rtl="0"/>
            <a:endParaRPr lang="zh-TW" altLang="en-US" dirty="0">
              <a:latin typeface="細明體" panose="02020509000000000000" pitchFamily="49" charset="-120"/>
              <a:ea typeface="細明體" panose="02020509000000000000" pitchFamily="49" charset="-120"/>
              <a:sym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4962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609600" y="919080"/>
            <a:ext cx="10972800" cy="751700"/>
          </a:xfrm>
        </p:spPr>
        <p:txBody>
          <a:bodyPr rtlCol="0">
            <a:normAutofit fontScale="90000"/>
          </a:bodyPr>
          <a:lstStyle/>
          <a:p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認識圖書館 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-- </a:t>
            </a:r>
            <a:r>
              <a:rPr lang="zh-TW" altLang="en-US" sz="44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雲端圖書館自動化系統</a:t>
            </a:r>
            <a:endParaRPr lang="zh-TW" altLang="en-US" sz="4400" dirty="0">
              <a:solidFill>
                <a:srgbClr val="FFC000"/>
              </a:solidFill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609600" y="1670780"/>
            <a:ext cx="11323320" cy="5187220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r>
              <a:rPr lang="zh-TW" altLang="en-US" b="1" dirty="0" smtClean="0">
                <a:solidFill>
                  <a:srgbClr val="FF9900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連用方式</a:t>
            </a:r>
            <a:endParaRPr lang="en-US" altLang="zh-TW" b="1" dirty="0" smtClean="0">
              <a:solidFill>
                <a:srgbClr val="FF99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r>
              <a:rPr lang="zh-TW" altLang="en-US" dirty="0" smtClean="0">
                <a:latin typeface="微軟正黑體" panose="020B0604030504040204" pitchFamily="34" charset="-120"/>
                <a:sym typeface="Wingdings" panose="05000000000000000000" pitchFamily="2" charset="2"/>
              </a:rPr>
              <a:t>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直接連至系統，網址如下：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65760" lvl="1" indent="0">
              <a:buNone/>
            </a:pPr>
            <a:r>
              <a:rPr lang="en-US" altLang="zh-TW" sz="18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  <a:hlinkClick r:id="rId3"/>
              </a:rPr>
              <a:t>https</a:t>
            </a:r>
            <a:r>
              <a:rPr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  <a:hlinkClick r:id="rId3"/>
              </a:rPr>
              <a:t>://</a:t>
            </a:r>
            <a:r>
              <a:rPr lang="en-US" altLang="zh-TW" sz="18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  <a:hlinkClick r:id="rId3"/>
              </a:rPr>
              <a:t>uco-network.primo.exlibrisgroup.com/discovery/search?vid=886UCO_TKU:886TKU_INST</a:t>
            </a:r>
            <a:endParaRPr lang="en-US" altLang="zh-TW" sz="1800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0" indent="0" rtl="0">
              <a:buNone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463" y="3077309"/>
            <a:ext cx="10012187" cy="3644168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  <p:sp>
        <p:nvSpPr>
          <p:cNvPr id="6" name="文字方塊 5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運輸管理學系研究生講習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9846681" y="3150117"/>
            <a:ext cx="483577" cy="27256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ln w="28575">
                <a:solidFill>
                  <a:sysClr val="windowText" lastClr="000000"/>
                </a:solidFill>
              </a:ln>
            </a:endParaRPr>
          </a:p>
        </p:txBody>
      </p:sp>
      <p:cxnSp>
        <p:nvCxnSpPr>
          <p:cNvPr id="8" name="直線單箭頭接點 7"/>
          <p:cNvCxnSpPr/>
          <p:nvPr/>
        </p:nvCxnSpPr>
        <p:spPr>
          <a:xfrm flipH="1" flipV="1">
            <a:off x="10170027" y="3495487"/>
            <a:ext cx="307731" cy="280768"/>
          </a:xfrm>
          <a:prstGeom prst="straightConnector1">
            <a:avLst/>
          </a:prstGeom>
          <a:ln>
            <a:solidFill>
              <a:srgbClr val="FF33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10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2374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503773" y="436275"/>
            <a:ext cx="10972800" cy="1143000"/>
          </a:xfrm>
        </p:spPr>
        <p:txBody>
          <a:bodyPr rtlCol="0"/>
          <a:lstStyle/>
          <a:p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認識圖書館</a:t>
            </a:r>
            <a:r>
              <a:rPr lang="en-US" altLang="zh-TW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 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-- </a:t>
            </a:r>
            <a:r>
              <a:rPr lang="zh-TW" altLang="en-US" sz="40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雲端圖書館自動化系統</a:t>
            </a:r>
            <a:endParaRPr lang="zh-TW" altLang="en-US" sz="4000" dirty="0">
              <a:solidFill>
                <a:srgbClr val="FFC000"/>
              </a:solidFill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589085" y="1689598"/>
            <a:ext cx="11342077" cy="5010912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r>
              <a:rPr lang="zh-TW" altLang="en-US" b="1" dirty="0" smtClean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連</a:t>
            </a:r>
            <a:r>
              <a:rPr lang="zh-TW" altLang="en-US" b="1" dirty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用</a:t>
            </a:r>
            <a:r>
              <a:rPr lang="zh-TW" altLang="en-US" b="1" dirty="0" smtClean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方式</a:t>
            </a:r>
            <a:endParaRPr lang="en-US" altLang="zh-TW" b="1" dirty="0" smtClean="0">
              <a:solidFill>
                <a:srgbClr val="FF99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r>
              <a:rPr lang="zh-TW" altLang="en-US" dirty="0" smtClean="0">
                <a:latin typeface="微軟正黑體" panose="020B0604030504040204" pitchFamily="34" charset="-120"/>
                <a:sym typeface="Wingdings" panose="05000000000000000000" pitchFamily="2" charset="2"/>
              </a:rPr>
              <a:t>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圖書館首頁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=&gt;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資源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667512" lvl="2" indent="0">
              <a:buNone/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查尋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=&gt;</a:t>
            </a:r>
            <a:r>
              <a:rPr lang="zh-TW" altLang="en-US" sz="2400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雲端</a:t>
            </a:r>
            <a:r>
              <a:rPr lang="zh-TW" altLang="en-US" sz="24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圖書館</a:t>
            </a:r>
            <a:endParaRPr lang="en-US" altLang="zh-TW" sz="2400" dirty="0" smtClean="0">
              <a:latin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667512" lvl="2" indent="0">
              <a:buNone/>
            </a:pPr>
            <a:r>
              <a:rPr lang="zh-TW" altLang="en-US" sz="24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自動化</a:t>
            </a:r>
            <a:r>
              <a:rPr lang="zh-TW" altLang="en-US" sz="2400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系統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0" indent="0" rtl="0">
              <a:buNone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運輸管理學系研究生講習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11</a:t>
            </a:fld>
            <a:endParaRPr lang="zh-TW" altLang="en-US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0681" y="1830254"/>
            <a:ext cx="7651207" cy="4729599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8135" y="2201032"/>
            <a:ext cx="2124075" cy="182880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4998793" y="2201032"/>
            <a:ext cx="914400" cy="509953"/>
          </a:xfrm>
          <a:prstGeom prst="rect">
            <a:avLst/>
          </a:prstGeom>
          <a:noFill/>
          <a:ln w="28575">
            <a:solidFill>
              <a:srgbClr val="FF33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ln w="28575">
                <a:solidFill>
                  <a:srgbClr val="FF3300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70881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609600" y="852853"/>
            <a:ext cx="10972800" cy="800803"/>
          </a:xfrm>
        </p:spPr>
        <p:txBody>
          <a:bodyPr rtlCol="0">
            <a:normAutofit fontScale="90000"/>
          </a:bodyPr>
          <a:lstStyle/>
          <a:p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認識圖書館 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-- </a:t>
            </a:r>
            <a:r>
              <a:rPr lang="zh-TW" altLang="en-US" sz="44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雲端</a:t>
            </a:r>
            <a:r>
              <a:rPr lang="zh-TW" altLang="en-US" sz="440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圖書館自動化系統</a:t>
            </a:r>
            <a:endParaRPr lang="zh-TW" altLang="en-US" sz="4400" dirty="0">
              <a:solidFill>
                <a:srgbClr val="FFC000"/>
              </a:solidFill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246185" y="1723292"/>
            <a:ext cx="11623429" cy="5064370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r>
              <a:rPr lang="zh-TW" altLang="en-US" b="1" dirty="0" smtClean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登入</a:t>
            </a:r>
            <a:endParaRPr lang="en-US" altLang="zh-TW" b="1" dirty="0" smtClean="0">
              <a:solidFill>
                <a:srgbClr val="FF99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圖書館首頁 </a:t>
            </a:r>
            <a:r>
              <a:rPr lang="en-US" altLang="zh-TW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=&gt;</a:t>
            </a:r>
            <a:r>
              <a:rPr lang="zh-TW" altLang="en-US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主選單 </a:t>
            </a:r>
            <a:r>
              <a:rPr lang="en-US" altLang="zh-TW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=&gt;</a:t>
            </a:r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「</a:t>
            </a:r>
            <a:r>
              <a:rPr lang="zh-TW" altLang="en-US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登入</a:t>
            </a:r>
            <a:r>
              <a:rPr lang="en-US" altLang="zh-TW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/</a:t>
            </a:r>
            <a:r>
              <a:rPr lang="zh-TW" altLang="en-US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續借」或「個人借閱紀錄」圖示</a:t>
            </a:r>
            <a:endParaRPr lang="en-US" altLang="zh-TW" dirty="0" smtClean="0">
              <a:latin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系統首頁 </a:t>
            </a:r>
            <a:r>
              <a:rPr lang="en-US" altLang="zh-TW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=&gt;</a:t>
            </a:r>
            <a:r>
              <a:rPr lang="zh-TW" altLang="en-US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 主</a:t>
            </a:r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選單</a:t>
            </a:r>
            <a:r>
              <a:rPr lang="zh-TW" altLang="en-US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右方 </a:t>
            </a:r>
            <a:r>
              <a:rPr lang="en-US" altLang="zh-TW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=&gt;</a:t>
            </a:r>
            <a:r>
              <a:rPr lang="zh-TW" altLang="en-US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「登入」</a:t>
            </a:r>
            <a:endParaRPr lang="en-US" altLang="zh-TW" dirty="0" smtClean="0">
              <a:latin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登入</a:t>
            </a:r>
            <a:r>
              <a:rPr lang="zh-TW" altLang="en-US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畫面 </a:t>
            </a:r>
            <a:r>
              <a:rPr lang="en-US" altLang="zh-TW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=&gt;</a:t>
            </a:r>
            <a:r>
              <a:rPr lang="zh-TW" altLang="en-US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請由</a:t>
            </a:r>
            <a:r>
              <a:rPr lang="en-US" altLang="zh-TW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SSO</a:t>
            </a:r>
            <a:r>
              <a:rPr lang="zh-TW" altLang="en-US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登入</a:t>
            </a:r>
            <a:endParaRPr lang="en-US" altLang="zh-TW" dirty="0" smtClean="0">
              <a:latin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endParaRPr lang="en-US" altLang="zh-TW" dirty="0">
              <a:latin typeface="微軟正黑體" panose="020B0604030504040204" pitchFamily="34" charset="-120"/>
              <a:sym typeface="新細明體" panose="02020500000000000000" pitchFamily="18" charset="-120"/>
            </a:endParaRPr>
          </a:p>
          <a:p>
            <a:r>
              <a:rPr lang="zh-TW" altLang="en-US" sz="2700" b="1" dirty="0" smtClean="0">
                <a:solidFill>
                  <a:srgbClr val="FF9900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為何要登入？</a:t>
            </a:r>
            <a:endParaRPr lang="en-US" altLang="zh-TW" sz="2700" b="1" dirty="0" smtClean="0">
              <a:solidFill>
                <a:srgbClr val="FF9900"/>
              </a:solidFill>
              <a:latin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查看</a:t>
            </a:r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個人借閱紀錄</a:t>
            </a:r>
          </a:p>
          <a:p>
            <a:pPr lvl="1"/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申請</a:t>
            </a:r>
            <a:r>
              <a:rPr lang="zh-TW" altLang="en-US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預約、調閱</a:t>
            </a:r>
            <a:endParaRPr lang="en-US" altLang="zh-TW" dirty="0" smtClean="0">
              <a:latin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sz="25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儲存我的最</a:t>
            </a:r>
            <a:r>
              <a:rPr lang="zh-TW" altLang="en-US" sz="2500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愛</a:t>
            </a:r>
            <a:endParaRPr lang="zh-TW" altLang="en-US" sz="2500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運輸管理學系研究生講習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12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5200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609600" y="852853"/>
            <a:ext cx="10972800" cy="800803"/>
          </a:xfrm>
        </p:spPr>
        <p:txBody>
          <a:bodyPr rtlCol="0">
            <a:normAutofit fontScale="90000"/>
          </a:bodyPr>
          <a:lstStyle/>
          <a:p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認識圖書館 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-- </a:t>
            </a:r>
            <a:r>
              <a:rPr lang="zh-TW" altLang="en-US" sz="44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雲端</a:t>
            </a:r>
            <a:r>
              <a:rPr lang="zh-TW" altLang="en-US" sz="440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圖書館自動化系統</a:t>
            </a:r>
            <a:endParaRPr lang="zh-TW" altLang="en-US" sz="4400" dirty="0">
              <a:solidFill>
                <a:srgbClr val="FFC000"/>
              </a:solidFill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246185" y="1723292"/>
            <a:ext cx="11623429" cy="5064370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r>
              <a:rPr lang="zh-TW" altLang="en-US" b="1" dirty="0" smtClean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登入</a:t>
            </a:r>
            <a:endParaRPr lang="en-US" altLang="zh-TW" b="1" dirty="0" smtClean="0">
              <a:solidFill>
                <a:srgbClr val="FF99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pic>
        <p:nvPicPr>
          <p:cNvPr id="2050" name="Picture 2" descr="This is an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995" y="2315510"/>
            <a:ext cx="5527785" cy="3490930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字方塊 7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運輸管理學系研究生講習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13</a:t>
            </a:fld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806" y="2315509"/>
            <a:ext cx="5618356" cy="3490931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9918" y="2245873"/>
            <a:ext cx="777865" cy="343126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7675" y="2693571"/>
            <a:ext cx="686244" cy="68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61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認識圖書館 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-- </a:t>
            </a:r>
            <a:r>
              <a:rPr lang="zh-TW" altLang="en-US" sz="40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雲端</a:t>
            </a:r>
            <a:r>
              <a:rPr lang="zh-TW" altLang="en-US" sz="400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圖書館自動化系統</a:t>
            </a:r>
            <a:endParaRPr lang="zh-TW" altLang="en-US" sz="4000" dirty="0">
              <a:solidFill>
                <a:srgbClr val="FFC000"/>
              </a:solidFill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609600" y="1935479"/>
            <a:ext cx="11049000" cy="4922521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r>
              <a:rPr lang="en-US" altLang="zh-TW" b="1" dirty="0" smtClean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PIN </a:t>
            </a:r>
            <a:r>
              <a:rPr lang="en-US" altLang="zh-TW" b="1" dirty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Code </a:t>
            </a:r>
            <a:r>
              <a:rPr lang="zh-TW" altLang="en-US" b="1" dirty="0" smtClean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設定步驟</a:t>
            </a:r>
            <a:endParaRPr lang="en-US" altLang="zh-TW" b="1" dirty="0" smtClean="0">
              <a:solidFill>
                <a:srgbClr val="FF99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登入 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=&gt; 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個人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資料與借閱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紀錄 </a:t>
            </a:r>
            <a:r>
              <a:rPr lang="en-US" altLang="zh-TW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=&gt; </a:t>
            </a:r>
          </a:p>
          <a:p>
            <a:pPr marL="393192" lvl="1" indent="0">
              <a:buNone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個人資料 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=&gt; 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設定自助借書機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PIN Code =&gt;</a:t>
            </a:r>
          </a:p>
          <a:p>
            <a:pPr marL="393192" lvl="1" indent="0">
              <a:buNone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   輸入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4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位數字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PIN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碼 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=&gt; 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儲存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r>
              <a:rPr lang="zh-TW" altLang="en-US" b="1" dirty="0" smtClean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為何要設</a:t>
            </a:r>
            <a:r>
              <a:rPr lang="en-US" altLang="zh-TW" b="1" dirty="0" smtClean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PIN Code</a:t>
            </a:r>
            <a:r>
              <a:rPr lang="zh-TW" altLang="en-US" b="1" dirty="0" smtClean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？</a:t>
            </a:r>
            <a:endParaRPr lang="en-US" altLang="zh-TW" b="1" dirty="0" smtClean="0">
              <a:solidFill>
                <a:srgbClr val="FF99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自助借書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機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登記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使用圖書館三樓的電腦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2"/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667512" lvl="2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運輸管理學系研究生講習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14</a:t>
            </a:fld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/>
          <a:srcRect l="2944" r="2576" b="2719"/>
          <a:stretch/>
        </p:blipFill>
        <p:spPr>
          <a:xfrm>
            <a:off x="7326002" y="1991071"/>
            <a:ext cx="3539221" cy="4730405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cxnSp>
        <p:nvCxnSpPr>
          <p:cNvPr id="8" name="直線單箭頭接點 7"/>
          <p:cNvCxnSpPr/>
          <p:nvPr/>
        </p:nvCxnSpPr>
        <p:spPr>
          <a:xfrm flipH="1">
            <a:off x="10800766" y="2350237"/>
            <a:ext cx="415109" cy="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/>
          <p:cNvSpPr txBox="1"/>
          <p:nvPr/>
        </p:nvSpPr>
        <p:spPr>
          <a:xfrm>
            <a:off x="11215875" y="2165571"/>
            <a:ext cx="98473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FF3300"/>
                </a:solidFill>
              </a:rPr>
              <a:t>按一下</a:t>
            </a:r>
          </a:p>
        </p:txBody>
      </p:sp>
    </p:spTree>
    <p:extLst>
      <p:ext uri="{BB962C8B-B14F-4D97-AF65-F5344CB8AC3E}">
        <p14:creationId xmlns:p14="http://schemas.microsoft.com/office/powerpoint/2010/main" val="105318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認識圖書館 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-- </a:t>
            </a:r>
            <a:r>
              <a:rPr lang="zh-TW" altLang="en-US" sz="40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雲端</a:t>
            </a:r>
            <a:r>
              <a:rPr lang="zh-TW" altLang="en-US" sz="400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圖書館自動化系統</a:t>
            </a:r>
            <a:endParaRPr lang="zh-TW" altLang="en-US" sz="4000" dirty="0">
              <a:solidFill>
                <a:srgbClr val="FFC000"/>
              </a:solidFill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161192" y="1900309"/>
            <a:ext cx="11910646" cy="4922521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r>
              <a:rPr lang="en-US" altLang="zh-TW" b="1" dirty="0">
                <a:solidFill>
                  <a:srgbClr val="FF9900"/>
                </a:solidFill>
                <a:latin typeface="微軟正黑體" panose="020B0604030504040204" pitchFamily="34" charset="-120"/>
              </a:rPr>
              <a:t>PIN Code </a:t>
            </a:r>
            <a:r>
              <a:rPr lang="zh-TW" altLang="en-US" b="1" dirty="0">
                <a:solidFill>
                  <a:srgbClr val="FF9900"/>
                </a:solidFill>
                <a:latin typeface="微軟正黑體" panose="020B0604030504040204" pitchFamily="34" charset="-120"/>
              </a:rPr>
              <a:t>設定</a:t>
            </a:r>
          </a:p>
          <a:p>
            <a:pPr marL="393192" lvl="1" indent="0">
              <a:buNone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667512" lvl="2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pic>
        <p:nvPicPr>
          <p:cNvPr id="5124" name="Picture 4" descr="This is an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204" y="2981541"/>
            <a:ext cx="3870647" cy="2452105"/>
          </a:xfrm>
          <a:prstGeom prst="rect">
            <a:avLst/>
          </a:prstGeom>
          <a:noFill/>
          <a:ln w="1905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運輸管理學系研究生講習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15</a:t>
            </a:fld>
            <a:endParaRPr lang="zh-TW" altLang="en-US" dirty="0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631" y="2981541"/>
            <a:ext cx="7647535" cy="3231007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15" name="矩形 14"/>
          <p:cNvSpPr/>
          <p:nvPr/>
        </p:nvSpPr>
        <p:spPr>
          <a:xfrm>
            <a:off x="10970326" y="4988668"/>
            <a:ext cx="814183" cy="416906"/>
          </a:xfrm>
          <a:prstGeom prst="rect">
            <a:avLst/>
          </a:prstGeom>
          <a:noFill/>
          <a:ln w="28575">
            <a:solidFill>
              <a:srgbClr val="FF33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6185823" y="5052048"/>
            <a:ext cx="1425819" cy="290146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3437793" y="3137880"/>
            <a:ext cx="967154" cy="405419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0106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1" t="19354" r="13462" b="27394"/>
          <a:stretch/>
        </p:blipFill>
        <p:spPr>
          <a:xfrm>
            <a:off x="4255478" y="1389185"/>
            <a:ext cx="3578469" cy="2751992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412631" y="4387361"/>
            <a:ext cx="1077936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latin typeface="+mj-ea"/>
                <a:ea typeface="+mj-ea"/>
              </a:rPr>
              <a:t>登記使用總館三樓的電腦需要</a:t>
            </a:r>
            <a:r>
              <a:rPr lang="en-US" altLang="zh-TW" sz="2800" b="1" dirty="0" smtClean="0">
                <a:latin typeface="+mj-ea"/>
                <a:ea typeface="+mj-ea"/>
              </a:rPr>
              <a:t>PIN Code</a:t>
            </a:r>
            <a:r>
              <a:rPr lang="zh-TW" altLang="en-US" sz="2800" b="1" dirty="0" smtClean="0">
                <a:latin typeface="+mj-ea"/>
                <a:ea typeface="+mj-ea"/>
              </a:rPr>
              <a:t>，請問要從哪裡設定？</a:t>
            </a:r>
          </a:p>
        </p:txBody>
      </p:sp>
    </p:spTree>
    <p:extLst>
      <p:ext uri="{BB962C8B-B14F-4D97-AF65-F5344CB8AC3E}">
        <p14:creationId xmlns:p14="http://schemas.microsoft.com/office/powerpoint/2010/main" val="104900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609600" y="782514"/>
            <a:ext cx="10972800" cy="792011"/>
          </a:xfrm>
        </p:spPr>
        <p:txBody>
          <a:bodyPr rtlCol="0">
            <a:normAutofit fontScale="90000"/>
          </a:bodyPr>
          <a:lstStyle/>
          <a:p>
            <a:r>
              <a:rPr lang="zh-TW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蒐集</a:t>
            </a:r>
            <a:r>
              <a:rPr lang="zh-TW" altLang="zh-TW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資料</a:t>
            </a:r>
            <a:r>
              <a:rPr lang="zh-TW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的方法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-- </a:t>
            </a:r>
            <a:r>
              <a:rPr lang="zh-TW" altLang="en-US" sz="44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規劃檢索策略</a:t>
            </a:r>
            <a:endParaRPr lang="zh-TW" altLang="en-US" sz="4400" dirty="0">
              <a:solidFill>
                <a:srgbClr val="FFC000"/>
              </a:solidFill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609599" y="1723995"/>
            <a:ext cx="11260015" cy="4997482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 fontScale="92500"/>
          </a:bodyPr>
          <a:lstStyle/>
          <a:p>
            <a:r>
              <a:rPr lang="zh-TW" altLang="en-US" sz="2800" b="1" dirty="0" smtClean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界定</a:t>
            </a:r>
            <a:r>
              <a:rPr lang="zh-TW" altLang="zh-TW" sz="2800" b="1" dirty="0" smtClean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主題範圍</a:t>
            </a:r>
            <a:endParaRPr lang="en-US" altLang="zh-TW" sz="2800" b="1" dirty="0" smtClean="0">
              <a:solidFill>
                <a:srgbClr val="FF99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sz="26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進行資料蒐集前</a:t>
            </a:r>
            <a:r>
              <a:rPr lang="zh-TW" altLang="en-US" sz="2600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，請先確定您</a:t>
            </a:r>
            <a:r>
              <a:rPr lang="zh-TW" altLang="en-US" sz="26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欲蒐集之主題範圍。</a:t>
            </a:r>
            <a:r>
              <a:rPr lang="zh-TW" altLang="en-US" sz="26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例如</a:t>
            </a:r>
            <a:r>
              <a:rPr lang="en-US" altLang="zh-TW" sz="26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:</a:t>
            </a:r>
            <a:r>
              <a:rPr lang="zh-TW" altLang="en-US" sz="26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 高齡化</a:t>
            </a:r>
            <a:r>
              <a:rPr lang="zh-TW" altLang="en-US" sz="2600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社會的智慧型運輸</a:t>
            </a:r>
            <a:r>
              <a:rPr lang="zh-TW" altLang="en-US" sz="26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系統</a:t>
            </a:r>
            <a:r>
              <a:rPr lang="zh-TW" altLang="en-US" sz="26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分析</a:t>
            </a:r>
            <a:endParaRPr lang="en-US" altLang="zh-TW" sz="2600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r>
              <a:rPr lang="zh-TW" altLang="en-US" sz="2800" b="1" dirty="0" smtClean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主題</a:t>
            </a:r>
            <a:r>
              <a:rPr lang="zh-TW" altLang="en-US" sz="2800" b="1" dirty="0">
                <a:solidFill>
                  <a:srgbClr val="FF9900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分析</a:t>
            </a:r>
            <a:endParaRPr lang="en-US" altLang="zh-TW" sz="2800" b="1" dirty="0" smtClean="0">
              <a:solidFill>
                <a:srgbClr val="FF99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sz="26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列出同義字詞</a:t>
            </a:r>
            <a:endParaRPr lang="en-US" altLang="zh-TW" sz="2600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2"/>
            <a:r>
              <a:rPr lang="zh-TW" altLang="en-US" sz="2400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高齡化</a:t>
            </a:r>
            <a:r>
              <a:rPr lang="zh-TW" altLang="en-US" sz="24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社會、</a:t>
            </a:r>
            <a:r>
              <a:rPr lang="zh-TW" altLang="en-US" sz="2400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高齡社會</a:t>
            </a:r>
            <a:r>
              <a:rPr lang="zh-TW" altLang="en-US" sz="24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、</a:t>
            </a:r>
            <a:r>
              <a:rPr lang="zh-TW" altLang="en-US" sz="2400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人口老化、 </a:t>
            </a:r>
            <a:r>
              <a:rPr lang="en-US" altLang="zh-TW" sz="24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aging society</a:t>
            </a:r>
            <a:r>
              <a:rPr lang="zh-TW" altLang="en-US" sz="24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 、</a:t>
            </a:r>
            <a:r>
              <a:rPr lang="en-US" altLang="zh-TW" sz="2400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 Population ageing</a:t>
            </a:r>
            <a:r>
              <a:rPr lang="zh-TW" altLang="en-US" sz="2400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 </a:t>
            </a:r>
            <a:r>
              <a:rPr lang="en-US" altLang="zh-TW" sz="2400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Society</a:t>
            </a:r>
            <a:r>
              <a:rPr lang="zh-TW" altLang="en-US" sz="2400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、</a:t>
            </a:r>
            <a:r>
              <a:rPr lang="zh-TW" altLang="en-US" sz="24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智慧型運輸系統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、</a:t>
            </a:r>
            <a:r>
              <a:rPr lang="en-US" altLang="zh-TW" sz="24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Intelligent </a:t>
            </a:r>
            <a:r>
              <a:rPr lang="en-US" altLang="zh-TW" sz="2400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Transport System</a:t>
            </a:r>
            <a:r>
              <a:rPr lang="zh-TW" altLang="en-US" sz="2400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、</a:t>
            </a:r>
            <a:r>
              <a:rPr lang="en-US" altLang="zh-TW" sz="2400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Intelligent Transportation </a:t>
            </a:r>
            <a:r>
              <a:rPr lang="en-US" altLang="zh-TW" sz="24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System</a:t>
            </a:r>
            <a:r>
              <a:rPr lang="zh-TW" altLang="en-US" sz="24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、</a:t>
            </a:r>
            <a:r>
              <a:rPr lang="en-US" altLang="zh-TW" sz="24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ITS</a:t>
            </a:r>
            <a:r>
              <a:rPr lang="zh-TW" altLang="en-US" sz="2400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、智慧型交通</a:t>
            </a:r>
            <a:r>
              <a:rPr lang="zh-TW" altLang="en-US" sz="24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系統、系統分析</a:t>
            </a:r>
            <a:r>
              <a:rPr lang="zh-TW" altLang="en-US" sz="2400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、 </a:t>
            </a:r>
            <a:r>
              <a:rPr lang="en-US" altLang="zh-TW" sz="24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System</a:t>
            </a:r>
            <a:r>
              <a:rPr lang="zh-TW" altLang="en-US" sz="24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 </a:t>
            </a:r>
            <a:r>
              <a:rPr lang="en-US" altLang="zh-TW" sz="2400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analysis </a:t>
            </a:r>
            <a:r>
              <a:rPr lang="en-US" altLang="zh-TW" sz="24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…………</a:t>
            </a:r>
          </a:p>
          <a:p>
            <a:pPr lvl="2"/>
            <a:r>
              <a:rPr lang="zh-TW" altLang="en-US" sz="26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列出相關字詞 </a:t>
            </a:r>
            <a:r>
              <a:rPr lang="en-US" altLang="zh-TW" sz="26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(</a:t>
            </a:r>
            <a:r>
              <a:rPr lang="zh-TW" altLang="en-US" sz="26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包括廣義詞及狹義詞</a:t>
            </a:r>
            <a:r>
              <a:rPr lang="en-US" altLang="zh-TW" sz="26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)</a:t>
            </a:r>
          </a:p>
          <a:p>
            <a:pPr lvl="3"/>
            <a:r>
              <a:rPr lang="zh-TW" altLang="en-US" sz="24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運輸系統、</a:t>
            </a:r>
            <a:r>
              <a:rPr lang="en-US" altLang="zh-TW" sz="2400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Transportation </a:t>
            </a:r>
            <a:r>
              <a:rPr lang="en-US" altLang="zh-TW" sz="24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System</a:t>
            </a:r>
            <a:r>
              <a:rPr lang="zh-TW" altLang="en-US" sz="24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、</a:t>
            </a:r>
            <a:r>
              <a:rPr lang="zh-TW" altLang="en-US" sz="2400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交通</a:t>
            </a:r>
            <a:r>
              <a:rPr lang="zh-TW" altLang="en-US" sz="24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系統、空運系統、捷運系統、</a:t>
            </a:r>
            <a:r>
              <a:rPr lang="zh-TW" altLang="en-US" sz="2400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鐵路系統</a:t>
            </a:r>
            <a:r>
              <a:rPr lang="zh-TW" altLang="en-US" sz="24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、</a:t>
            </a:r>
            <a:r>
              <a:rPr lang="en-US" altLang="zh-TW" sz="24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Air Transportation</a:t>
            </a:r>
            <a:r>
              <a:rPr lang="zh-TW" altLang="en-US" sz="24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 、</a:t>
            </a:r>
            <a:r>
              <a:rPr lang="en-US" altLang="zh-TW" sz="24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Rail Transportation</a:t>
            </a:r>
            <a:r>
              <a:rPr lang="zh-TW" altLang="en-US" sz="24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、</a:t>
            </a:r>
            <a:r>
              <a:rPr lang="en-US" altLang="zh-TW" sz="24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MRT Transportation ………….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17</a:t>
            </a:fld>
            <a:endParaRPr lang="zh-TW" altLang="en-US" dirty="0"/>
          </a:p>
        </p:txBody>
      </p:sp>
      <p:sp>
        <p:nvSpPr>
          <p:cNvPr id="7" name="文字方塊 6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運輸管理學系研究生講習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777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609599" y="756139"/>
            <a:ext cx="10972800" cy="871142"/>
          </a:xfrm>
        </p:spPr>
        <p:txBody>
          <a:bodyPr rtlCol="0"/>
          <a:lstStyle/>
          <a:p>
            <a:r>
              <a:rPr lang="zh-TW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蒐集</a:t>
            </a:r>
            <a:r>
              <a:rPr lang="zh-TW" altLang="zh-TW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資料</a:t>
            </a:r>
            <a:r>
              <a:rPr lang="zh-TW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的方法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-- </a:t>
            </a:r>
            <a:r>
              <a:rPr lang="zh-TW" altLang="en-US" sz="40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規劃檢索策略</a:t>
            </a:r>
            <a:endParaRPr lang="zh-TW" altLang="en-US" sz="4000" dirty="0">
              <a:solidFill>
                <a:srgbClr val="FFC000"/>
              </a:solidFill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609599" y="1627281"/>
            <a:ext cx="11260015" cy="5090041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 fontScale="32500" lnSpcReduction="20000"/>
          </a:bodyPr>
          <a:lstStyle/>
          <a:p>
            <a:pPr lvl="0">
              <a:lnSpc>
                <a:spcPct val="170000"/>
              </a:lnSpc>
              <a:buClr>
                <a:srgbClr val="C0CF3A">
                  <a:lumMod val="50000"/>
                </a:srgbClr>
              </a:buClr>
            </a:pPr>
            <a:r>
              <a:rPr lang="zh-TW" altLang="en-US" sz="7400" b="1" dirty="0" smtClean="0">
                <a:solidFill>
                  <a:srgbClr val="FF9900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組合字詞</a:t>
            </a:r>
            <a:endParaRPr lang="en-US" altLang="zh-TW" sz="7400" b="1" dirty="0" smtClean="0">
              <a:solidFill>
                <a:srgbClr val="FF9900"/>
              </a:solidFill>
              <a:latin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 indent="-288000">
              <a:lnSpc>
                <a:spcPct val="170000"/>
              </a:lnSpc>
              <a:buClr>
                <a:srgbClr val="C0CF3A">
                  <a:lumMod val="50000"/>
                </a:srgbClr>
              </a:buClr>
            </a:pPr>
            <a:r>
              <a:rPr lang="en-US" altLang="zh-TW" sz="6200" dirty="0" smtClean="0">
                <a:solidFill>
                  <a:schemeClr val="tx1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(</a:t>
            </a:r>
            <a:r>
              <a:rPr lang="zh-TW" altLang="en-US" sz="6200" dirty="0" smtClean="0">
                <a:solidFill>
                  <a:schemeClr val="tx1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高齡</a:t>
            </a:r>
            <a:r>
              <a:rPr lang="zh-TW" altLang="en-US" sz="6200" dirty="0">
                <a:solidFill>
                  <a:schemeClr val="tx1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化</a:t>
            </a:r>
            <a:r>
              <a:rPr lang="zh-TW" altLang="en-US" sz="6200" dirty="0" smtClean="0">
                <a:solidFill>
                  <a:schemeClr val="tx1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社會</a:t>
            </a:r>
            <a:r>
              <a:rPr lang="en-US" altLang="zh-TW" sz="6200" dirty="0">
                <a:solidFill>
                  <a:srgbClr val="FF3300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or</a:t>
            </a:r>
            <a:r>
              <a:rPr lang="zh-TW" altLang="en-US" sz="6200" dirty="0" smtClean="0">
                <a:solidFill>
                  <a:schemeClr val="tx1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高齡社會</a:t>
            </a:r>
            <a:r>
              <a:rPr lang="en-US" altLang="zh-TW" sz="6200" dirty="0" smtClean="0">
                <a:solidFill>
                  <a:srgbClr val="FF3300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or</a:t>
            </a:r>
            <a:r>
              <a:rPr lang="zh-TW" altLang="en-US" sz="6200" dirty="0" smtClean="0">
                <a:solidFill>
                  <a:schemeClr val="tx1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人口老化 </a:t>
            </a:r>
            <a:r>
              <a:rPr lang="en-US" altLang="zh-TW" sz="6200" dirty="0" smtClean="0">
                <a:solidFill>
                  <a:srgbClr val="FF3300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or</a:t>
            </a:r>
            <a:r>
              <a:rPr lang="zh-TW" altLang="en-US" sz="6200" dirty="0" smtClean="0">
                <a:solidFill>
                  <a:schemeClr val="tx1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 </a:t>
            </a:r>
            <a:r>
              <a:rPr lang="en-US" altLang="zh-TW" sz="6200" dirty="0">
                <a:solidFill>
                  <a:schemeClr val="tx1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aging society </a:t>
            </a:r>
            <a:r>
              <a:rPr lang="en-US" altLang="zh-TW" sz="6200" dirty="0" smtClean="0">
                <a:solidFill>
                  <a:srgbClr val="FF3300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or</a:t>
            </a:r>
            <a:r>
              <a:rPr lang="en-US" altLang="zh-TW" sz="6200" dirty="0" smtClean="0">
                <a:solidFill>
                  <a:schemeClr val="tx1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 Population </a:t>
            </a:r>
            <a:r>
              <a:rPr lang="en-US" altLang="zh-TW" sz="6200" dirty="0">
                <a:solidFill>
                  <a:schemeClr val="tx1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ageing </a:t>
            </a:r>
            <a:r>
              <a:rPr lang="en-US" altLang="zh-TW" sz="6200" dirty="0" smtClean="0">
                <a:solidFill>
                  <a:schemeClr val="tx1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Society) </a:t>
            </a:r>
            <a:r>
              <a:rPr lang="en-US" altLang="zh-TW" sz="6200" dirty="0" smtClean="0">
                <a:solidFill>
                  <a:srgbClr val="FF0000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and</a:t>
            </a:r>
            <a:r>
              <a:rPr lang="en-US" altLang="zh-TW" sz="6200" dirty="0" smtClean="0">
                <a:solidFill>
                  <a:schemeClr val="tx1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 (</a:t>
            </a:r>
            <a:r>
              <a:rPr lang="zh-TW" altLang="en-US" sz="6200" dirty="0">
                <a:solidFill>
                  <a:schemeClr val="tx1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智慧型運輸</a:t>
            </a:r>
            <a:r>
              <a:rPr lang="zh-TW" altLang="en-US" sz="6200" dirty="0" smtClean="0">
                <a:solidFill>
                  <a:schemeClr val="tx1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系統分析 </a:t>
            </a:r>
            <a:r>
              <a:rPr lang="en-US" altLang="zh-TW" sz="6200" dirty="0" smtClean="0">
                <a:solidFill>
                  <a:srgbClr val="FF0000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or</a:t>
            </a:r>
            <a:r>
              <a:rPr lang="en-US" altLang="zh-TW" sz="6200" dirty="0" smtClean="0">
                <a:solidFill>
                  <a:schemeClr val="tx1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 Intelligent </a:t>
            </a:r>
            <a:r>
              <a:rPr lang="en-US" altLang="zh-TW" sz="6200" dirty="0">
                <a:solidFill>
                  <a:schemeClr val="tx1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Transport </a:t>
            </a:r>
            <a:r>
              <a:rPr lang="en-US" altLang="zh-TW" sz="6200" dirty="0" smtClean="0">
                <a:solidFill>
                  <a:schemeClr val="tx1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System</a:t>
            </a:r>
            <a:r>
              <a:rPr lang="en-US" altLang="zh-TW" sz="6200" dirty="0">
                <a:solidFill>
                  <a:schemeClr val="tx1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 </a:t>
            </a:r>
            <a:r>
              <a:rPr lang="en-US" altLang="zh-TW" sz="6200" dirty="0">
                <a:solidFill>
                  <a:srgbClr val="FF0000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or </a:t>
            </a:r>
            <a:r>
              <a:rPr lang="en-US" altLang="zh-TW" sz="6200" dirty="0" smtClean="0">
                <a:solidFill>
                  <a:schemeClr val="tx1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Intelligent </a:t>
            </a:r>
            <a:r>
              <a:rPr lang="en-US" altLang="zh-TW" sz="6200" dirty="0">
                <a:solidFill>
                  <a:schemeClr val="tx1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Transportation </a:t>
            </a:r>
            <a:r>
              <a:rPr lang="en-US" altLang="zh-TW" sz="6200" dirty="0" smtClean="0">
                <a:solidFill>
                  <a:schemeClr val="tx1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System</a:t>
            </a:r>
            <a:r>
              <a:rPr lang="en-US" altLang="zh-TW" sz="6200" dirty="0">
                <a:solidFill>
                  <a:schemeClr val="tx1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 </a:t>
            </a:r>
            <a:r>
              <a:rPr lang="en-US" altLang="zh-TW" sz="6200" dirty="0">
                <a:solidFill>
                  <a:srgbClr val="FF0000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or</a:t>
            </a:r>
            <a:r>
              <a:rPr lang="en-US" altLang="zh-TW" sz="6200" dirty="0">
                <a:solidFill>
                  <a:schemeClr val="tx1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 </a:t>
            </a:r>
            <a:r>
              <a:rPr lang="en-US" altLang="zh-TW" sz="6200" dirty="0" smtClean="0">
                <a:solidFill>
                  <a:schemeClr val="tx1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ITS</a:t>
            </a:r>
            <a:r>
              <a:rPr lang="en-US" altLang="zh-TW" sz="6200" dirty="0">
                <a:solidFill>
                  <a:schemeClr val="tx1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 </a:t>
            </a:r>
            <a:r>
              <a:rPr lang="en-US" altLang="zh-TW" sz="6200" dirty="0" smtClean="0">
                <a:solidFill>
                  <a:srgbClr val="FF0000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or</a:t>
            </a:r>
            <a:r>
              <a:rPr lang="en-US" altLang="zh-TW" sz="6200" dirty="0" smtClean="0">
                <a:solidFill>
                  <a:schemeClr val="tx1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 </a:t>
            </a:r>
            <a:r>
              <a:rPr lang="zh-TW" altLang="en-US" sz="6200" dirty="0" smtClean="0">
                <a:solidFill>
                  <a:schemeClr val="tx1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智慧型</a:t>
            </a:r>
            <a:r>
              <a:rPr lang="zh-TW" altLang="en-US" sz="6200" dirty="0">
                <a:solidFill>
                  <a:schemeClr val="tx1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交通</a:t>
            </a:r>
            <a:r>
              <a:rPr lang="zh-TW" altLang="en-US" sz="6200" dirty="0" smtClean="0">
                <a:solidFill>
                  <a:schemeClr val="tx1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系統</a:t>
            </a:r>
            <a:r>
              <a:rPr lang="en-US" altLang="zh-TW" sz="6200" dirty="0" smtClean="0">
                <a:solidFill>
                  <a:schemeClr val="tx1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) </a:t>
            </a:r>
            <a:r>
              <a:rPr lang="en-US" altLang="zh-TW" sz="6200" dirty="0" smtClean="0">
                <a:solidFill>
                  <a:srgbClr val="FF0000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and</a:t>
            </a:r>
            <a:r>
              <a:rPr lang="en-US" altLang="zh-TW" sz="6200" dirty="0" smtClean="0">
                <a:solidFill>
                  <a:schemeClr val="tx1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 (</a:t>
            </a:r>
            <a:r>
              <a:rPr lang="zh-TW" altLang="en-US" sz="62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系統分析 </a:t>
            </a:r>
            <a:r>
              <a:rPr lang="en-US" altLang="zh-TW" sz="6200" dirty="0" smtClean="0">
                <a:solidFill>
                  <a:srgbClr val="FF0000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or </a:t>
            </a:r>
            <a:r>
              <a:rPr lang="en-US" altLang="zh-TW" sz="62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System</a:t>
            </a:r>
            <a:r>
              <a:rPr lang="zh-TW" altLang="en-US" sz="62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 </a:t>
            </a:r>
            <a:r>
              <a:rPr lang="en-US" altLang="zh-TW" sz="6200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analysis </a:t>
            </a:r>
            <a:r>
              <a:rPr lang="en-US" altLang="zh-TW" sz="6200" dirty="0" smtClean="0">
                <a:solidFill>
                  <a:schemeClr val="tx1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)</a:t>
            </a:r>
            <a:endParaRPr lang="en-US" altLang="zh-TW" sz="6200" b="1" dirty="0" smtClean="0">
              <a:solidFill>
                <a:srgbClr val="FF9900"/>
              </a:solidFill>
              <a:latin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0">
              <a:lnSpc>
                <a:spcPct val="170000"/>
              </a:lnSpc>
              <a:buClr>
                <a:srgbClr val="C0CF3A">
                  <a:lumMod val="50000"/>
                </a:srgbClr>
              </a:buClr>
            </a:pPr>
            <a:r>
              <a:rPr lang="zh-TW" altLang="en-US" sz="7400" b="1" dirty="0" smtClean="0">
                <a:solidFill>
                  <a:srgbClr val="FF9900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確認所需的資料類型</a:t>
            </a:r>
            <a:endParaRPr lang="en-US" altLang="zh-TW" sz="7400" b="1" dirty="0" smtClean="0">
              <a:solidFill>
                <a:srgbClr val="FF9900"/>
              </a:solidFill>
              <a:latin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>
              <a:lnSpc>
                <a:spcPct val="170000"/>
              </a:lnSpc>
              <a:buClr>
                <a:srgbClr val="C0CF3A">
                  <a:lumMod val="50000"/>
                </a:srgbClr>
              </a:buClr>
            </a:pPr>
            <a:r>
              <a:rPr lang="zh-TW" altLang="en-US" sz="6200" dirty="0" smtClean="0">
                <a:solidFill>
                  <a:prstClr val="black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如</a:t>
            </a:r>
            <a:r>
              <a:rPr lang="zh-TW" altLang="en-US" sz="6200" dirty="0" smtClean="0">
                <a:solidFill>
                  <a:schemeClr val="tx1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期刊</a:t>
            </a:r>
            <a:r>
              <a:rPr lang="zh-TW" altLang="en-US" sz="6200" dirty="0">
                <a:solidFill>
                  <a:schemeClr val="tx1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文獻</a:t>
            </a:r>
            <a:r>
              <a:rPr lang="zh-TW" altLang="en-US" sz="6200" dirty="0">
                <a:solidFill>
                  <a:prstClr val="black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、圖書</a:t>
            </a:r>
            <a:r>
              <a:rPr lang="zh-TW" altLang="en-US" sz="6200" dirty="0" smtClean="0">
                <a:solidFill>
                  <a:prstClr val="black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、統計數據、專利或</a:t>
            </a:r>
            <a:r>
              <a:rPr lang="zh-TW" altLang="en-US" sz="6200" dirty="0">
                <a:solidFill>
                  <a:prstClr val="black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報紙</a:t>
            </a:r>
            <a:r>
              <a:rPr lang="zh-TW" altLang="en-US" sz="6200" dirty="0" smtClean="0">
                <a:solidFill>
                  <a:prstClr val="black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資料。</a:t>
            </a:r>
            <a:endParaRPr lang="en-US" altLang="zh-TW" sz="6200" dirty="0" smtClean="0">
              <a:solidFill>
                <a:srgbClr val="FFC000"/>
              </a:solidFill>
              <a:latin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0">
              <a:lnSpc>
                <a:spcPct val="170000"/>
              </a:lnSpc>
              <a:buClr>
                <a:srgbClr val="549E39">
                  <a:lumMod val="50000"/>
                </a:srgbClr>
              </a:buClr>
            </a:pPr>
            <a:r>
              <a:rPr lang="zh-TW" altLang="en-US" sz="7400" b="1" dirty="0" smtClean="0">
                <a:solidFill>
                  <a:srgbClr val="FF9900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選擇</a:t>
            </a:r>
            <a:r>
              <a:rPr lang="zh-TW" altLang="en-US" sz="7400" b="1" dirty="0">
                <a:solidFill>
                  <a:srgbClr val="FF9900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查詢工具</a:t>
            </a:r>
            <a:endParaRPr lang="en-US" altLang="zh-TW" sz="7400" b="1" dirty="0">
              <a:solidFill>
                <a:srgbClr val="FF9900"/>
              </a:solidFill>
              <a:latin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>
              <a:lnSpc>
                <a:spcPct val="170000"/>
              </a:lnSpc>
              <a:buClr>
                <a:srgbClr val="549E39">
                  <a:lumMod val="50000"/>
                </a:srgbClr>
              </a:buClr>
            </a:pPr>
            <a:r>
              <a:rPr lang="zh-TW" altLang="en-US" sz="6200" dirty="0" smtClean="0">
                <a:solidFill>
                  <a:prstClr val="black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如</a:t>
            </a:r>
            <a:r>
              <a:rPr lang="zh-TW" altLang="en-US" sz="6200" dirty="0">
                <a:solidFill>
                  <a:srgbClr val="FF0000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館藏</a:t>
            </a:r>
            <a:r>
              <a:rPr lang="zh-TW" altLang="en-US" sz="6200" dirty="0" smtClean="0">
                <a:solidFill>
                  <a:srgbClr val="FF0000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目錄</a:t>
            </a:r>
            <a:r>
              <a:rPr lang="zh-TW" altLang="en-US" sz="6200" dirty="0" smtClean="0">
                <a:solidFill>
                  <a:prstClr val="black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、聯合目錄、</a:t>
            </a:r>
            <a:r>
              <a:rPr lang="en-US" altLang="zh-TW" sz="6200" dirty="0" smtClean="0">
                <a:solidFill>
                  <a:prstClr val="black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Google Scholar</a:t>
            </a:r>
            <a:r>
              <a:rPr lang="zh-TW" altLang="en-US" sz="6200" dirty="0" smtClean="0">
                <a:solidFill>
                  <a:prstClr val="black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 、各種資料庫等。</a:t>
            </a:r>
            <a:endParaRPr lang="en-US" altLang="zh-TW" sz="6200" dirty="0" smtClean="0">
              <a:solidFill>
                <a:prstClr val="black"/>
              </a:solidFill>
              <a:latin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27432" indent="0">
              <a:buClr>
                <a:srgbClr val="549E39">
                  <a:lumMod val="50000"/>
                </a:srgbClr>
              </a:buClr>
              <a:buNone/>
            </a:pPr>
            <a:endParaRPr lang="en-US" altLang="zh-TW" sz="2100" dirty="0" smtClean="0">
              <a:solidFill>
                <a:prstClr val="black"/>
              </a:solidFill>
              <a:latin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27432" indent="0">
              <a:buClr>
                <a:srgbClr val="549E39">
                  <a:lumMod val="50000"/>
                </a:srgbClr>
              </a:buClr>
              <a:buNone/>
            </a:pPr>
            <a:r>
              <a:rPr lang="en-US" altLang="zh-TW" sz="7400" dirty="0" smtClean="0">
                <a:solidFill>
                  <a:srgbClr val="FF0000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※</a:t>
            </a:r>
            <a:r>
              <a:rPr lang="zh-TW" altLang="en-US" sz="7400" dirty="0" smtClean="0">
                <a:solidFill>
                  <a:srgbClr val="FF0000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 </a:t>
            </a:r>
            <a:r>
              <a:rPr lang="zh-TW" altLang="en-US" sz="7400" dirty="0">
                <a:solidFill>
                  <a:srgbClr val="FF0000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今日</a:t>
            </a:r>
            <a:r>
              <a:rPr lang="zh-TW" altLang="en-US" sz="7400" dirty="0" smtClean="0">
                <a:solidFill>
                  <a:srgbClr val="FF0000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的講習是以查詢淡江雲端圖書館自動化系統為範例</a:t>
            </a:r>
          </a:p>
          <a:p>
            <a:pPr lvl="1"/>
            <a:endParaRPr lang="en-US" altLang="zh-TW" sz="7400" dirty="0">
              <a:latin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運輸管理學系研究生講習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18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7749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628650" y="351692"/>
            <a:ext cx="10972800" cy="1156189"/>
          </a:xfrm>
        </p:spPr>
        <p:txBody>
          <a:bodyPr rtlCol="0">
            <a:normAutofit fontScale="90000"/>
          </a:bodyPr>
          <a:lstStyle/>
          <a:p>
            <a:r>
              <a:rPr lang="zh-TW" altLang="zh-TW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蒐集資料的</a:t>
            </a:r>
            <a:r>
              <a:rPr lang="zh-TW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方法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-- </a:t>
            </a:r>
            <a:r>
              <a:rPr lang="zh-TW" altLang="en-US" sz="40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查詢</a:t>
            </a:r>
            <a:r>
              <a:rPr lang="zh-TW" altLang="en-US" sz="400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雲端圖書館自動化</a:t>
            </a:r>
            <a:r>
              <a:rPr lang="zh-TW" altLang="en-US" sz="40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系統</a:t>
            </a:r>
            <a:endParaRPr lang="zh-TW" altLang="en-US" sz="4000" dirty="0">
              <a:solidFill>
                <a:srgbClr val="FFC000"/>
              </a:solidFill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628650" y="1582615"/>
            <a:ext cx="10972800" cy="5205047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r>
              <a:rPr lang="zh-TW" altLang="en-US" b="1" dirty="0" smtClean="0">
                <a:solidFill>
                  <a:srgbClr val="FF9900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首頁檢索功能介紹</a:t>
            </a:r>
            <a:endParaRPr lang="en-US" altLang="zh-TW" b="1" dirty="0" smtClean="0">
              <a:solidFill>
                <a:srgbClr val="FF99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0" indent="0" rtl="0">
              <a:buNone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運輸管理學系研究生講習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/>
          <a:srcRect t="399" b="9715"/>
          <a:stretch/>
        </p:blipFill>
        <p:spPr>
          <a:xfrm>
            <a:off x="1046205" y="2228607"/>
            <a:ext cx="9102641" cy="4492869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19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839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/>
          <a:srcRect l="4869" r="4062" b="5935"/>
          <a:stretch/>
        </p:blipFill>
        <p:spPr>
          <a:xfrm>
            <a:off x="879231" y="1047017"/>
            <a:ext cx="10436469" cy="5573591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sp>
        <p:nvSpPr>
          <p:cNvPr id="5" name="文字方塊 4"/>
          <p:cNvSpPr txBox="1"/>
          <p:nvPr/>
        </p:nvSpPr>
        <p:spPr>
          <a:xfrm flipH="1">
            <a:off x="8822822" y="105894"/>
            <a:ext cx="2759578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運輸管理學系研究生講習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78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539261" y="464443"/>
            <a:ext cx="10972800" cy="1143000"/>
          </a:xfrm>
        </p:spPr>
        <p:txBody>
          <a:bodyPr rtlCol="0">
            <a:normAutofit fontScale="90000"/>
          </a:bodyPr>
          <a:lstStyle/>
          <a:p>
            <a:r>
              <a:rPr lang="zh-TW" altLang="zh-TW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蒐集資料的</a:t>
            </a:r>
            <a:r>
              <a:rPr lang="zh-TW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方法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-- </a:t>
            </a:r>
            <a:r>
              <a:rPr lang="zh-TW" altLang="en-US" sz="40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查詢</a:t>
            </a:r>
            <a:r>
              <a:rPr lang="zh-TW" altLang="en-US" sz="400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雲端圖書館自動化</a:t>
            </a:r>
            <a:r>
              <a:rPr lang="zh-TW" altLang="en-US" sz="40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系統</a:t>
            </a:r>
            <a:endParaRPr lang="zh-TW" altLang="en-US" sz="4000" dirty="0">
              <a:solidFill>
                <a:srgbClr val="FFC000"/>
              </a:solidFill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609600" y="1607443"/>
            <a:ext cx="10972800" cy="5189011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r>
              <a:rPr lang="zh-TW" altLang="en-US" b="1" dirty="0" smtClean="0">
                <a:solidFill>
                  <a:srgbClr val="FF9900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簡易查詢</a:t>
            </a:r>
            <a:endParaRPr lang="en-US" altLang="zh-TW" b="1" dirty="0" smtClean="0">
              <a:solidFill>
                <a:srgbClr val="FF99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範例：查詢框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=&gt;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輸入</a:t>
            </a:r>
            <a:r>
              <a:rPr lang="en-US" altLang="zh-TW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“Intelligent Transportation System“=&gt;</a:t>
            </a:r>
            <a:r>
              <a:rPr lang="zh-TW" altLang="en-US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按</a:t>
            </a:r>
            <a:endParaRPr lang="en-US" altLang="zh-TW" dirty="0" smtClean="0">
              <a:latin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667512" lvl="2" indent="0">
              <a:buNone/>
            </a:pPr>
            <a:r>
              <a:rPr lang="en-US" altLang="zh-TW" sz="24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=&gt;</a:t>
            </a:r>
            <a:r>
              <a:rPr lang="en-US" altLang="zh-TW" sz="18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84,112</a:t>
            </a:r>
            <a:r>
              <a:rPr lang="zh-TW" altLang="en-US" sz="2400" dirty="0" smtClean="0">
                <a:solidFill>
                  <a:schemeClr val="tx1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檢索結果</a:t>
            </a:r>
            <a:endParaRPr lang="en-US" altLang="zh-TW" dirty="0">
              <a:latin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27432" indent="0">
              <a:buNone/>
            </a:pPr>
            <a:endParaRPr lang="en-US" altLang="zh-TW" sz="1800" dirty="0" smtClean="0">
              <a:latin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27432" indent="0">
              <a:buNone/>
            </a:pPr>
            <a:endParaRPr lang="en-US" altLang="zh-TW" sz="1800" dirty="0">
              <a:latin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27432" indent="0">
              <a:buNone/>
            </a:pPr>
            <a:endParaRPr lang="en-US" altLang="zh-TW" sz="1800" dirty="0" smtClean="0">
              <a:latin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27432" indent="0">
              <a:buNone/>
            </a:pPr>
            <a:endParaRPr lang="en-US" altLang="zh-TW" sz="1800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運輸管理學系研究生講習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20</a:t>
            </a:fld>
            <a:endParaRPr lang="zh-TW" altLang="en-US" dirty="0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3"/>
          <a:srcRect b="20548"/>
          <a:stretch/>
        </p:blipFill>
        <p:spPr>
          <a:xfrm>
            <a:off x="4080016" y="2600183"/>
            <a:ext cx="7121385" cy="4066725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4300" y="4454826"/>
            <a:ext cx="899564" cy="323116"/>
          </a:xfrm>
          <a:prstGeom prst="rect">
            <a:avLst/>
          </a:prstGeom>
        </p:spPr>
      </p:pic>
      <p:cxnSp>
        <p:nvCxnSpPr>
          <p:cNvPr id="12" name="直線單箭頭接點 11"/>
          <p:cNvCxnSpPr/>
          <p:nvPr/>
        </p:nvCxnSpPr>
        <p:spPr>
          <a:xfrm flipH="1">
            <a:off x="6223864" y="4631203"/>
            <a:ext cx="457200" cy="11131"/>
          </a:xfrm>
          <a:prstGeom prst="straightConnector1">
            <a:avLst/>
          </a:prstGeom>
          <a:ln w="38100"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/>
          <p:cNvSpPr txBox="1"/>
          <p:nvPr/>
        </p:nvSpPr>
        <p:spPr>
          <a:xfrm>
            <a:off x="6604863" y="4473369"/>
            <a:ext cx="1911421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84,112 </a:t>
            </a:r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檢索結果</a:t>
            </a:r>
          </a:p>
          <a:p>
            <a:endParaRPr lang="zh-TW" altLang="en-US" dirty="0" err="1" smtClean="0"/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3087" y="3103685"/>
            <a:ext cx="380575" cy="545123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24093" y="1976775"/>
            <a:ext cx="469433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41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609600" y="464443"/>
            <a:ext cx="10972800" cy="1143000"/>
          </a:xfrm>
        </p:spPr>
        <p:txBody>
          <a:bodyPr rtlCol="0">
            <a:normAutofit fontScale="90000"/>
          </a:bodyPr>
          <a:lstStyle/>
          <a:p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蒐集</a:t>
            </a:r>
            <a:r>
              <a:rPr lang="zh-TW" alt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資料的</a:t>
            </a:r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方法 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-- </a:t>
            </a:r>
            <a:r>
              <a:rPr lang="zh-TW" altLang="en-US" sz="40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查詢</a:t>
            </a:r>
            <a:r>
              <a:rPr lang="zh-TW" altLang="en-US" sz="400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雲端圖書館自動化系統</a:t>
            </a:r>
            <a:endParaRPr lang="zh-TW" altLang="en-US" sz="4000" dirty="0">
              <a:solidFill>
                <a:srgbClr val="FFC000"/>
              </a:solidFill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609600" y="1696915"/>
            <a:ext cx="10972800" cy="5099539"/>
          </a:xfrm>
          <a:ln w="28575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r>
              <a:rPr lang="zh-TW" altLang="en-US" b="1" dirty="0">
                <a:solidFill>
                  <a:srgbClr val="FF9900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限定檢索範圍</a:t>
            </a:r>
            <a:endParaRPr lang="en-US" altLang="zh-TW" b="1" dirty="0">
              <a:solidFill>
                <a:srgbClr val="FF9900"/>
              </a:solidFill>
              <a:latin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 點選      </a:t>
            </a:r>
            <a:r>
              <a:rPr lang="en-US" altLang="zh-TW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=&gt;</a:t>
            </a:r>
            <a:r>
              <a:rPr lang="zh-TW" altLang="en-US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限定館藏目錄</a:t>
            </a:r>
            <a:r>
              <a:rPr lang="en-US" altLang="zh-TW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=&gt;       =&gt;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820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筆檢索結果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rtl="0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運輸管理學系研究生講習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21</a:t>
            </a:fld>
            <a:endParaRPr lang="zh-TW" altLang="en-US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3"/>
          <a:srcRect b="5806"/>
          <a:stretch/>
        </p:blipFill>
        <p:spPr>
          <a:xfrm>
            <a:off x="1452282" y="2770454"/>
            <a:ext cx="7942728" cy="3876532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1146" y="2169969"/>
            <a:ext cx="474570" cy="395745"/>
          </a:xfrm>
          <a:prstGeom prst="rect">
            <a:avLst/>
          </a:prstGeom>
          <a:noFill/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8930" y="2154123"/>
            <a:ext cx="469433" cy="554784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5012" y="2924312"/>
            <a:ext cx="1207113" cy="323116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4637" y="3336900"/>
            <a:ext cx="1621677" cy="2188654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28810" y="4085126"/>
            <a:ext cx="691597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30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609600" y="1942699"/>
            <a:ext cx="10972800" cy="4828633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lvl="0">
              <a:buClr>
                <a:srgbClr val="C0CF3A">
                  <a:lumMod val="50000"/>
                </a:srgbClr>
              </a:buClr>
            </a:pPr>
            <a:r>
              <a:rPr lang="zh-TW" altLang="en-US" b="1" dirty="0" smtClean="0">
                <a:solidFill>
                  <a:srgbClr val="FF9900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限定</a:t>
            </a:r>
            <a:r>
              <a:rPr lang="zh-TW" altLang="en-US" b="1" dirty="0">
                <a:solidFill>
                  <a:srgbClr val="FF9900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檢索範圍</a:t>
            </a:r>
            <a:endParaRPr lang="en-US" altLang="zh-TW" b="1" dirty="0">
              <a:solidFill>
                <a:srgbClr val="FF9900"/>
              </a:solidFill>
              <a:latin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0" indent="0">
              <a:buNone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運輸管理學系研究生講習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1248" y="2426676"/>
            <a:ext cx="7555797" cy="4229100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22</a:t>
            </a:fld>
            <a:endParaRPr lang="zh-TW" altLang="en-US" dirty="0"/>
          </a:p>
        </p:txBody>
      </p:sp>
      <p:sp>
        <p:nvSpPr>
          <p:cNvPr id="8" name="標題 2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r>
              <a:rPr lang="zh-TW" altLang="zh-TW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蒐集資料的</a:t>
            </a:r>
            <a:r>
              <a:rPr lang="zh-TW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方法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-- </a:t>
            </a:r>
            <a:r>
              <a:rPr lang="zh-TW" altLang="en-US" sz="40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查詢</a:t>
            </a:r>
            <a:r>
              <a:rPr lang="zh-TW" altLang="en-US" sz="400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雲端圖書館自動化</a:t>
            </a:r>
            <a:r>
              <a:rPr lang="zh-TW" altLang="en-US" sz="40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系統</a:t>
            </a:r>
            <a:endParaRPr lang="zh-TW" altLang="en-US" sz="4000" dirty="0">
              <a:solidFill>
                <a:srgbClr val="FFC000"/>
              </a:solidFill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3660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215496" y="1773433"/>
            <a:ext cx="11922369" cy="4961475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r>
              <a:rPr lang="zh-TW" altLang="en-US" b="1" dirty="0" smtClean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進階查詢</a:t>
            </a:r>
            <a:endParaRPr lang="en-US" altLang="zh-TW" b="1" dirty="0" smtClean="0">
              <a:solidFill>
                <a:srgbClr val="FF99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點選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首頁檢索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框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右方「進階檢索」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=&gt;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出現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進階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檢索畫面。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</a:t>
            </a:r>
            <a:r>
              <a:rPr lang="zh-TW" altLang="en-US" sz="1800" dirty="0">
                <a:latin typeface="微軟正黑體" panose="020B0604030504040204" pitchFamily="34" charset="-120"/>
                <a:sym typeface="Wingdings" panose="05000000000000000000" pitchFamily="2" charset="2"/>
              </a:rPr>
              <a:t>設定</a:t>
            </a:r>
            <a:r>
              <a:rPr lang="zh-TW" altLang="en-US" sz="1800" dirty="0" smtClean="0">
                <a:latin typeface="微軟正黑體" panose="020B0604030504040204" pitchFamily="34" charset="-120"/>
                <a:sym typeface="Wingdings" panose="05000000000000000000" pitchFamily="2" charset="2"/>
              </a:rPr>
              <a:t>檢索範圍</a:t>
            </a:r>
            <a:endParaRPr lang="en-US" altLang="zh-TW" sz="1800" dirty="0" smtClean="0">
              <a:latin typeface="微軟正黑體" panose="020B0604030504040204" pitchFamily="34" charset="-120"/>
              <a:sym typeface="Wingdings" panose="05000000000000000000" pitchFamily="2" charset="2"/>
            </a:endParaRPr>
          </a:p>
          <a:p>
            <a:pPr marL="393192" lvl="1" indent="0">
              <a:buNone/>
            </a:pPr>
            <a:r>
              <a:rPr lang="zh-TW" altLang="en-US" sz="2000" dirty="0">
                <a:latin typeface="微軟正黑體" panose="020B0604030504040204" pitchFamily="34" charset="-120"/>
                <a:sym typeface="Wingdings" panose="05000000000000000000" pitchFamily="2" charset="2"/>
              </a:rPr>
              <a:t></a:t>
            </a:r>
            <a:r>
              <a:rPr lang="zh-TW" altLang="en-US" sz="1800" dirty="0">
                <a:latin typeface="微軟正黑體" panose="020B0604030504040204" pitchFamily="34" charset="-120"/>
                <a:sym typeface="Wingdings" panose="05000000000000000000" pitchFamily="2" charset="2"/>
              </a:rPr>
              <a:t>設定檢索欄位：限定檢索條件出現在特定欄位</a:t>
            </a:r>
            <a:endParaRPr lang="en-US" altLang="zh-TW" sz="1800" dirty="0" smtClean="0">
              <a:latin typeface="微軟正黑體" panose="020B0604030504040204" pitchFamily="34" charset="-120"/>
              <a:sym typeface="Wingdings" panose="05000000000000000000" pitchFamily="2" charset="2"/>
            </a:endParaRPr>
          </a:p>
          <a:p>
            <a:pPr marL="393192" lvl="1" indent="0">
              <a:buNone/>
            </a:pPr>
            <a:r>
              <a:rPr lang="zh-TW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</a:t>
            </a:r>
            <a:r>
              <a:rPr lang="zh-TW" altLang="en-US" sz="1800" dirty="0">
                <a:latin typeface="微軟正黑體" panose="020B0604030504040204" pitchFamily="34" charset="-120"/>
                <a:sym typeface="Wingdings" panose="05000000000000000000" pitchFamily="2" charset="2"/>
              </a:rPr>
              <a:t>設定字詞出現順序及間隔方式</a:t>
            </a:r>
            <a:endParaRPr lang="en-US" altLang="zh-TW" sz="1800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Wingdings" panose="05000000000000000000" pitchFamily="2" charset="2"/>
            </a:endParaRPr>
          </a:p>
          <a:p>
            <a:pPr marL="393192" lvl="1" indent="0">
              <a:buNone/>
            </a:pPr>
            <a:r>
              <a:rPr lang="zh-TW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</a:t>
            </a:r>
            <a:r>
              <a:rPr lang="zh-TW" altLang="en-US" sz="18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設定資料類型</a:t>
            </a:r>
            <a:endParaRPr lang="en-US" altLang="zh-TW" sz="1800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Wingdings" panose="05000000000000000000" pitchFamily="2" charset="2"/>
            </a:endParaRPr>
          </a:p>
          <a:p>
            <a:pPr marL="393192" lvl="1" indent="0">
              <a:buNone/>
            </a:pPr>
            <a:r>
              <a:rPr lang="zh-TW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</a:t>
            </a:r>
            <a:r>
              <a:rPr lang="zh-TW" altLang="en-US" sz="1800" dirty="0">
                <a:latin typeface="微軟正黑體" panose="020B0604030504040204" pitchFamily="34" charset="-120"/>
                <a:sym typeface="Wingdings" panose="05000000000000000000" pitchFamily="2" charset="2"/>
              </a:rPr>
              <a:t>設定資料</a:t>
            </a:r>
            <a:r>
              <a:rPr lang="zh-TW" altLang="en-US" sz="1800" dirty="0" smtClean="0">
                <a:latin typeface="微軟正黑體" panose="020B0604030504040204" pitchFamily="34" charset="-120"/>
                <a:sym typeface="Wingdings" panose="05000000000000000000" pitchFamily="2" charset="2"/>
              </a:rPr>
              <a:t>語言</a:t>
            </a:r>
            <a:endParaRPr lang="en-US" altLang="zh-TW" sz="1800" dirty="0" smtClean="0">
              <a:latin typeface="微軟正黑體" panose="020B0604030504040204" pitchFamily="34" charset="-120"/>
              <a:sym typeface="Wingdings" panose="05000000000000000000" pitchFamily="2" charset="2"/>
            </a:endParaRPr>
          </a:p>
          <a:p>
            <a:pPr marL="393192" lvl="1" indent="0">
              <a:buNone/>
            </a:pPr>
            <a:r>
              <a:rPr lang="zh-TW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</a:t>
            </a:r>
            <a:r>
              <a:rPr lang="zh-TW" altLang="en-US" sz="1800" dirty="0">
                <a:latin typeface="微軟正黑體" panose="020B0604030504040204" pitchFamily="34" charset="-120"/>
                <a:sym typeface="Wingdings" panose="05000000000000000000" pitchFamily="2" charset="2"/>
              </a:rPr>
              <a:t>設定出版日期</a:t>
            </a:r>
            <a:r>
              <a:rPr lang="zh-TW" altLang="en-US" sz="1800" dirty="0" smtClean="0">
                <a:latin typeface="微軟正黑體" panose="020B0604030504040204" pitchFamily="34" charset="-120"/>
                <a:sym typeface="Wingdings" panose="05000000000000000000" pitchFamily="2" charset="2"/>
              </a:rPr>
              <a:t>：限定資料</a:t>
            </a:r>
            <a:r>
              <a:rPr lang="zh-TW" altLang="en-US" sz="1800" dirty="0">
                <a:latin typeface="微軟正黑體" panose="020B0604030504040204" pitchFamily="34" charset="-120"/>
                <a:sym typeface="Wingdings" panose="05000000000000000000" pitchFamily="2" charset="2"/>
              </a:rPr>
              <a:t>出版年代範圍</a:t>
            </a:r>
            <a:endParaRPr lang="en-US" altLang="zh-TW" sz="1800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Wingdings" panose="05000000000000000000" pitchFamily="2" charset="2"/>
            </a:endParaRPr>
          </a:p>
          <a:p>
            <a:pPr marL="393192" lvl="1" indent="0">
              <a:buNone/>
            </a:pPr>
            <a:endParaRPr lang="en-US" altLang="zh-TW" sz="1800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0" indent="0">
              <a:buNone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運輸管理學系研究生講習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pic>
        <p:nvPicPr>
          <p:cNvPr id="6" name="Picture 6" descr="This is an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851" y="2849971"/>
            <a:ext cx="5987562" cy="3404693"/>
          </a:xfrm>
          <a:prstGeom prst="rect">
            <a:avLst/>
          </a:prstGeom>
          <a:noFill/>
          <a:ln w="28575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640" y="2849971"/>
            <a:ext cx="5337641" cy="834006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sp>
        <p:nvSpPr>
          <p:cNvPr id="9" name="矩形 8"/>
          <p:cNvSpPr/>
          <p:nvPr/>
        </p:nvSpPr>
        <p:spPr>
          <a:xfrm>
            <a:off x="5100041" y="3003276"/>
            <a:ext cx="578240" cy="246185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23</a:t>
            </a:fld>
            <a:endParaRPr lang="zh-TW" altLang="en-US" dirty="0"/>
          </a:p>
        </p:txBody>
      </p:sp>
      <p:sp>
        <p:nvSpPr>
          <p:cNvPr id="10" name="標題 2"/>
          <p:cNvSpPr>
            <a:spLocks noGrp="1"/>
          </p:cNvSpPr>
          <p:nvPr>
            <p:ph type="title"/>
          </p:nvPr>
        </p:nvSpPr>
        <p:spPr>
          <a:xfrm>
            <a:off x="215496" y="528746"/>
            <a:ext cx="10972800" cy="1143000"/>
          </a:xfrm>
        </p:spPr>
        <p:txBody>
          <a:bodyPr rtlCol="0">
            <a:normAutofit fontScale="90000"/>
          </a:bodyPr>
          <a:lstStyle/>
          <a:p>
            <a:r>
              <a:rPr lang="zh-TW" altLang="zh-TW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蒐集資料的</a:t>
            </a:r>
            <a:r>
              <a:rPr lang="zh-TW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方法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-- </a:t>
            </a:r>
            <a:r>
              <a:rPr lang="zh-TW" altLang="en-US" sz="40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查詢</a:t>
            </a:r>
            <a:r>
              <a:rPr lang="zh-TW" altLang="en-US" sz="400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雲端圖書館自動化</a:t>
            </a:r>
            <a:r>
              <a:rPr lang="zh-TW" altLang="en-US" sz="40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系統</a:t>
            </a:r>
            <a:endParaRPr lang="zh-TW" altLang="en-US" sz="4000" dirty="0">
              <a:solidFill>
                <a:srgbClr val="FFC000"/>
              </a:solidFill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1809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419099" y="1670538"/>
            <a:ext cx="11327423" cy="5125915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r>
              <a:rPr lang="zh-TW" altLang="en-US" b="1" dirty="0" smtClean="0">
                <a:solidFill>
                  <a:srgbClr val="FF9900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進階</a:t>
            </a:r>
            <a:r>
              <a:rPr lang="zh-TW" altLang="en-US" b="1" dirty="0">
                <a:solidFill>
                  <a:srgbClr val="FF9900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查詢</a:t>
            </a:r>
            <a:endParaRPr lang="en-US" altLang="zh-TW" b="1" dirty="0">
              <a:solidFill>
                <a:srgbClr val="FF9900"/>
              </a:solidFill>
              <a:latin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範例：</a:t>
            </a:r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查詢</a:t>
            </a:r>
            <a:r>
              <a:rPr lang="zh-TW" altLang="en-US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有關「高齡</a:t>
            </a:r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化社會的智慧型運輸</a:t>
            </a:r>
            <a:r>
              <a:rPr lang="zh-TW" altLang="en-US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系統」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的期刊文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章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2"/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2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2"/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2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2"/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2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2"/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2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2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0" indent="0">
              <a:buNone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運輸管理學系研究生講習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24</a:t>
            </a:fld>
            <a:endParaRPr lang="zh-TW" altLang="en-US" dirty="0"/>
          </a:p>
        </p:txBody>
      </p:sp>
      <p:sp>
        <p:nvSpPr>
          <p:cNvPr id="8" name="標題 2"/>
          <p:cNvSpPr>
            <a:spLocks noGrp="1"/>
          </p:cNvSpPr>
          <p:nvPr>
            <p:ph type="title"/>
          </p:nvPr>
        </p:nvSpPr>
        <p:spPr>
          <a:xfrm>
            <a:off x="609600" y="464443"/>
            <a:ext cx="10972800" cy="1143000"/>
          </a:xfrm>
        </p:spPr>
        <p:txBody>
          <a:bodyPr rtlCol="0">
            <a:normAutofit fontScale="90000"/>
          </a:bodyPr>
          <a:lstStyle/>
          <a:p>
            <a:r>
              <a:rPr lang="zh-TW" altLang="zh-TW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蒐集資料的</a:t>
            </a:r>
            <a:r>
              <a:rPr lang="zh-TW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方法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-- </a:t>
            </a:r>
            <a:r>
              <a:rPr lang="zh-TW" altLang="en-US" sz="40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查詢</a:t>
            </a:r>
            <a:r>
              <a:rPr lang="zh-TW" altLang="en-US" sz="400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雲端圖書館自動化</a:t>
            </a:r>
            <a:r>
              <a:rPr lang="zh-TW" altLang="en-US" sz="40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系統</a:t>
            </a:r>
            <a:endParaRPr lang="zh-TW" altLang="en-US" sz="4000" dirty="0">
              <a:solidFill>
                <a:srgbClr val="FFC000"/>
              </a:solidFill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0584" y="2718312"/>
            <a:ext cx="5381991" cy="3913211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214614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609600" y="1826187"/>
            <a:ext cx="11057792" cy="4970267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r>
              <a:rPr lang="zh-TW" altLang="en-US" b="1" dirty="0" smtClean="0">
                <a:solidFill>
                  <a:srgbClr val="FF9900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進階查詢 </a:t>
            </a:r>
            <a:r>
              <a:rPr lang="en-US" altLang="zh-TW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=&gt; </a:t>
            </a:r>
            <a:r>
              <a:rPr lang="zh-TW" altLang="en-US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範例</a:t>
            </a:r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檢索結果：</a:t>
            </a:r>
            <a:r>
              <a:rPr lang="en-US" altLang="zh-TW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8,801</a:t>
            </a:r>
            <a:r>
              <a:rPr lang="zh-TW" altLang="en-US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筆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0" indent="0">
              <a:buNone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運輸管理學系研究生講習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25</a:t>
            </a:fld>
            <a:endParaRPr lang="zh-TW" altLang="en-US" dirty="0"/>
          </a:p>
        </p:txBody>
      </p:sp>
      <p:sp>
        <p:nvSpPr>
          <p:cNvPr id="8" name="標題 2"/>
          <p:cNvSpPr>
            <a:spLocks noGrp="1"/>
          </p:cNvSpPr>
          <p:nvPr>
            <p:ph type="title"/>
          </p:nvPr>
        </p:nvSpPr>
        <p:spPr>
          <a:xfrm>
            <a:off x="609600" y="464443"/>
            <a:ext cx="10972800" cy="1143000"/>
          </a:xfrm>
        </p:spPr>
        <p:txBody>
          <a:bodyPr rtlCol="0">
            <a:normAutofit fontScale="90000"/>
          </a:bodyPr>
          <a:lstStyle/>
          <a:p>
            <a:r>
              <a:rPr lang="zh-TW" altLang="zh-TW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蒐集資料的</a:t>
            </a:r>
            <a:r>
              <a:rPr lang="zh-TW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方法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-- </a:t>
            </a:r>
            <a:r>
              <a:rPr lang="zh-TW" altLang="en-US" sz="40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查詢</a:t>
            </a:r>
            <a:r>
              <a:rPr lang="zh-TW" altLang="en-US" sz="400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雲端圖書館自動化</a:t>
            </a:r>
            <a:r>
              <a:rPr lang="zh-TW" altLang="en-US" sz="40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系統</a:t>
            </a:r>
            <a:endParaRPr lang="zh-TW" altLang="en-US" sz="4000" dirty="0">
              <a:solidFill>
                <a:srgbClr val="FFC000"/>
              </a:solidFill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719" y="2401360"/>
            <a:ext cx="9869573" cy="4243061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3902" y="2401360"/>
            <a:ext cx="1048603" cy="46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9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465302" y="1723321"/>
            <a:ext cx="11189678" cy="5236246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marL="274320" lvl="1" indent="-274320">
              <a:buClr>
                <a:schemeClr val="accent3">
                  <a:lumMod val="50000"/>
                </a:schemeClr>
              </a:buClr>
              <a:buSzPct val="95000"/>
            </a:pPr>
            <a:r>
              <a:rPr lang="zh-TW" altLang="en-US" sz="2600" b="1" dirty="0" smtClean="0">
                <a:solidFill>
                  <a:srgbClr val="FF9900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調整</a:t>
            </a:r>
            <a:r>
              <a:rPr lang="zh-TW" altLang="en-US" sz="2600" b="1" dirty="0">
                <a:solidFill>
                  <a:srgbClr val="FF9900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檢索結果</a:t>
            </a:r>
            <a:endParaRPr lang="en-US" altLang="zh-TW" sz="2600" b="1" dirty="0">
              <a:solidFill>
                <a:srgbClr val="FF9900"/>
              </a:solidFill>
              <a:latin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在左側「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調整檢索結果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67512" lvl="2" indent="0">
              <a:buNone/>
            </a:pPr>
            <a:r>
              <a:rPr lang="zh-TW" altLang="en-US" sz="2400" dirty="0">
                <a:latin typeface="微軟正黑體" panose="020B0604030504040204" pitchFamily="34" charset="-120"/>
              </a:rPr>
              <a:t>下進行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各項限縮篩選。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範例：</a:t>
            </a:r>
            <a:r>
              <a:rPr lang="zh-TW" altLang="en-US" dirty="0" smtClean="0">
                <a:latin typeface="微軟正黑體" panose="020B0604030504040204" pitchFamily="34" charset="-120"/>
              </a:rPr>
              <a:t>限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2016~2021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67512" lvl="2" indent="0">
              <a:buNone/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間出版的期刊論文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按下「</a:t>
            </a:r>
            <a:r>
              <a:rPr lang="zh-TW" altLang="en-US" dirty="0" smtClean="0">
                <a:latin typeface="微軟正黑體" panose="020B0604030504040204" pitchFamily="34" charset="-120"/>
              </a:rPr>
              <a:t>篩選條件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2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93192" lvl="1" indent="0">
              <a:buNone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運輸管理學系研究生講習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26</a:t>
            </a:fld>
            <a:endParaRPr lang="zh-TW" altLang="en-US" dirty="0"/>
          </a:p>
        </p:txBody>
      </p:sp>
      <p:sp>
        <p:nvSpPr>
          <p:cNvPr id="11" name="標題 2"/>
          <p:cNvSpPr>
            <a:spLocks noGrp="1"/>
          </p:cNvSpPr>
          <p:nvPr>
            <p:ph type="title"/>
          </p:nvPr>
        </p:nvSpPr>
        <p:spPr>
          <a:xfrm>
            <a:off x="609600" y="522382"/>
            <a:ext cx="10972800" cy="1143000"/>
          </a:xfrm>
        </p:spPr>
        <p:txBody>
          <a:bodyPr rtlCol="0">
            <a:normAutofit fontScale="90000"/>
          </a:bodyPr>
          <a:lstStyle/>
          <a:p>
            <a:r>
              <a:rPr lang="zh-TW" altLang="zh-TW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蒐集資料的</a:t>
            </a:r>
            <a:r>
              <a:rPr lang="zh-TW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方法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-- </a:t>
            </a:r>
            <a:r>
              <a:rPr lang="zh-TW" altLang="en-US" sz="40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查詢</a:t>
            </a:r>
            <a:r>
              <a:rPr lang="zh-TW" altLang="en-US" sz="400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雲端圖書館自動化</a:t>
            </a:r>
            <a:r>
              <a:rPr lang="zh-TW" altLang="en-US" sz="40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系統</a:t>
            </a:r>
            <a:endParaRPr lang="zh-TW" altLang="en-US" sz="4000" dirty="0">
              <a:solidFill>
                <a:srgbClr val="FFC000"/>
              </a:solidFill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 rotWithShape="1">
          <a:blip r:embed="rId3"/>
          <a:srcRect r="13255"/>
          <a:stretch/>
        </p:blipFill>
        <p:spPr>
          <a:xfrm>
            <a:off x="4580965" y="1911277"/>
            <a:ext cx="6956611" cy="4860334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sp>
        <p:nvSpPr>
          <p:cNvPr id="18" name="矩形 17"/>
          <p:cNvSpPr/>
          <p:nvPr/>
        </p:nvSpPr>
        <p:spPr>
          <a:xfrm>
            <a:off x="4580964" y="1918188"/>
            <a:ext cx="1013011" cy="439793"/>
          </a:xfrm>
          <a:prstGeom prst="rect">
            <a:avLst/>
          </a:prstGeom>
          <a:noFill/>
          <a:ln w="28575">
            <a:solidFill>
              <a:srgbClr val="FF33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/>
          <p:cNvSpPr/>
          <p:nvPr/>
        </p:nvSpPr>
        <p:spPr>
          <a:xfrm>
            <a:off x="4580963" y="4247677"/>
            <a:ext cx="2026024" cy="634238"/>
          </a:xfrm>
          <a:prstGeom prst="rect">
            <a:avLst/>
          </a:prstGeom>
          <a:noFill/>
          <a:ln w="28575">
            <a:solidFill>
              <a:srgbClr val="FF33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0" name="直線單箭頭接點 19"/>
          <p:cNvCxnSpPr/>
          <p:nvPr/>
        </p:nvCxnSpPr>
        <p:spPr>
          <a:xfrm flipH="1">
            <a:off x="5896708" y="6538913"/>
            <a:ext cx="398584" cy="1"/>
          </a:xfrm>
          <a:prstGeom prst="straightConnector1">
            <a:avLst/>
          </a:prstGeom>
          <a:ln w="28575"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834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609600" y="1705708"/>
            <a:ext cx="10972800" cy="5081954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調整</a:t>
            </a:r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檢索</a:t>
            </a:r>
            <a:r>
              <a:rPr lang="zh-TW" altLang="en-US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結果 </a:t>
            </a:r>
            <a:r>
              <a:rPr lang="en-US" altLang="zh-TW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=&gt;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篩選結果為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3,062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筆資料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667512" lvl="2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2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93192" lvl="1" indent="0">
              <a:buNone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運輸管理學系研究生講習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27</a:t>
            </a:fld>
            <a:endParaRPr lang="zh-TW" altLang="en-US" dirty="0"/>
          </a:p>
        </p:txBody>
      </p:sp>
      <p:sp>
        <p:nvSpPr>
          <p:cNvPr id="11" name="標題 2"/>
          <p:cNvSpPr>
            <a:spLocks noGrp="1"/>
          </p:cNvSpPr>
          <p:nvPr>
            <p:ph type="title"/>
          </p:nvPr>
        </p:nvSpPr>
        <p:spPr>
          <a:xfrm>
            <a:off x="609600" y="464443"/>
            <a:ext cx="10972800" cy="1143000"/>
          </a:xfrm>
        </p:spPr>
        <p:txBody>
          <a:bodyPr rtlCol="0">
            <a:normAutofit fontScale="90000"/>
          </a:bodyPr>
          <a:lstStyle/>
          <a:p>
            <a:r>
              <a:rPr lang="zh-TW" altLang="zh-TW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蒐集資料的</a:t>
            </a:r>
            <a:r>
              <a:rPr lang="zh-TW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方法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-- </a:t>
            </a:r>
            <a:r>
              <a:rPr lang="zh-TW" altLang="en-US" sz="40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查詢</a:t>
            </a:r>
            <a:r>
              <a:rPr lang="zh-TW" altLang="en-US" sz="400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雲端圖書館自動化</a:t>
            </a:r>
            <a:r>
              <a:rPr lang="zh-TW" altLang="en-US" sz="40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系統</a:t>
            </a:r>
            <a:endParaRPr lang="zh-TW" altLang="en-US" sz="4000" dirty="0">
              <a:solidFill>
                <a:srgbClr val="FFC000"/>
              </a:solidFill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583" y="2327634"/>
            <a:ext cx="10424833" cy="4293618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sp>
        <p:nvSpPr>
          <p:cNvPr id="16" name="矩形 15"/>
          <p:cNvSpPr/>
          <p:nvPr/>
        </p:nvSpPr>
        <p:spPr>
          <a:xfrm>
            <a:off x="5147131" y="1756134"/>
            <a:ext cx="1961881" cy="362252"/>
          </a:xfrm>
          <a:prstGeom prst="rect">
            <a:avLst/>
          </a:prstGeom>
          <a:noFill/>
          <a:ln w="28575">
            <a:solidFill>
              <a:srgbClr val="FF33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883583" y="2443401"/>
            <a:ext cx="1492064" cy="810787"/>
          </a:xfrm>
          <a:prstGeom prst="rect">
            <a:avLst/>
          </a:prstGeom>
          <a:noFill/>
          <a:ln w="28575">
            <a:solidFill>
              <a:srgbClr val="FF33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924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蒐集資料的</a:t>
            </a:r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方法 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-- </a:t>
            </a:r>
            <a:r>
              <a:rPr lang="zh-TW" altLang="en-US" sz="40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資料的取得</a:t>
            </a:r>
            <a:endParaRPr lang="zh-TW" altLang="en-US" sz="4000" dirty="0">
              <a:solidFill>
                <a:srgbClr val="FFC000"/>
              </a:solidFill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465992" y="1935480"/>
            <a:ext cx="11298116" cy="4922520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r>
              <a:rPr lang="zh-TW" altLang="en-US" sz="27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實體</a:t>
            </a:r>
            <a:r>
              <a:rPr lang="zh-TW" altLang="en-US" sz="2700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館藏</a:t>
            </a:r>
            <a:r>
              <a:rPr lang="zh-TW" altLang="en-US" sz="27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：</a:t>
            </a:r>
            <a:endParaRPr lang="en-US" altLang="zh-TW" sz="2700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查詢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：</a:t>
            </a:r>
            <a:r>
              <a:rPr lang="en-US" altLang="zh-TW" sz="22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(</a:t>
            </a:r>
            <a:r>
              <a:rPr lang="zh-TW" altLang="en-US" sz="22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以</a:t>
            </a:r>
            <a:r>
              <a:rPr lang="en-US" altLang="zh-TW" sz="22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”</a:t>
            </a:r>
            <a:r>
              <a:rPr lang="zh-TW" altLang="en-US" sz="22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你真的有被討厭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的</a:t>
            </a:r>
            <a:r>
              <a:rPr lang="zh-TW" altLang="en-US" sz="22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勇氣嗎</a:t>
            </a:r>
            <a:r>
              <a:rPr lang="en-US" altLang="zh-TW" sz="22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?</a:t>
            </a:r>
            <a:r>
              <a:rPr lang="zh-TW" altLang="en-US" sz="22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 </a:t>
            </a:r>
            <a:r>
              <a:rPr lang="en-US" altLang="zh-TW" sz="22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: </a:t>
            </a:r>
            <a:r>
              <a:rPr lang="zh-TW" altLang="en-US" sz="22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九大自我評量表與實踐故事</a:t>
            </a:r>
            <a:r>
              <a:rPr lang="en-US" altLang="zh-TW" sz="22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”</a:t>
            </a:r>
            <a:r>
              <a:rPr lang="zh-TW" altLang="en-US" sz="22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一書為例</a:t>
            </a:r>
            <a:r>
              <a:rPr lang="en-US" altLang="zh-TW" sz="22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)</a:t>
            </a:r>
          </a:p>
          <a:p>
            <a:pPr lvl="1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點選書名查看該筆資料的詳細資訊</a:t>
            </a:r>
          </a:p>
          <a:p>
            <a:pPr marL="667512" lvl="2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Wingdings" panose="05000000000000000000" pitchFamily="2" charset="2"/>
            </a:endParaRPr>
          </a:p>
          <a:p>
            <a:pPr marL="667512" lvl="2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Wingdings" panose="05000000000000000000" pitchFamily="2" charset="2"/>
            </a:endParaRPr>
          </a:p>
          <a:p>
            <a:pPr marL="667512" lvl="2" indent="0">
              <a:buNone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Wingdings" panose="05000000000000000000" pitchFamily="2" charset="2"/>
            </a:endParaRPr>
          </a:p>
          <a:p>
            <a:pPr marL="667512" lvl="2" indent="0">
              <a:buNone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Wingdings" panose="05000000000000000000" pitchFamily="2" charset="2"/>
            </a:endParaRPr>
          </a:p>
          <a:p>
            <a:pPr marL="667512" lvl="2" indent="0">
              <a:buNone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4754" y="3516922"/>
            <a:ext cx="9687428" cy="3108723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7" name="文字方塊 6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運輸管理學系研究生講習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28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1058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蒐集資料的</a:t>
            </a:r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方法 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-- </a:t>
            </a:r>
            <a:r>
              <a:rPr lang="zh-TW" altLang="en-US" sz="40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資料</a:t>
            </a:r>
            <a:r>
              <a:rPr lang="zh-TW" altLang="en-US" sz="400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的取得</a:t>
            </a:r>
            <a:endParaRPr lang="zh-TW" altLang="en-US" sz="4000" dirty="0">
              <a:solidFill>
                <a:srgbClr val="FFC000"/>
              </a:solidFill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233680" y="1935480"/>
            <a:ext cx="11775440" cy="4780280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r>
              <a:rPr lang="zh-TW" altLang="en-US" sz="27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實體</a:t>
            </a:r>
            <a:r>
              <a:rPr lang="zh-TW" altLang="en-US" sz="2700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館藏</a:t>
            </a:r>
            <a:r>
              <a:rPr lang="zh-TW" altLang="en-US" sz="27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：</a:t>
            </a:r>
            <a:endParaRPr lang="en-US" altLang="zh-TW" sz="2700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查看「取得方式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」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查看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館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藏地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2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館別、樓層及索書號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2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按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LOCATE</a:t>
            </a:r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查看架位圖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2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依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架位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圖標記位址取書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667512" lvl="2" indent="0">
              <a:buNone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   並辦</a:t>
            </a:r>
            <a:r>
              <a:rPr lang="zh-TW" altLang="en-US" sz="22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理借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閱</a:t>
            </a:r>
            <a:endParaRPr lang="en-US" altLang="zh-TW" sz="2200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4"/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3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978408" lvl="3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64008" indent="0">
              <a:buNone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3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3"/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978408" lvl="3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2440" y="2203704"/>
            <a:ext cx="7630250" cy="4261104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  <p:sp>
        <p:nvSpPr>
          <p:cNvPr id="7" name="文字方塊 6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運輸管理學系研究生講習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10490981" y="5902256"/>
            <a:ext cx="914400" cy="273266"/>
          </a:xfrm>
          <a:prstGeom prst="rect">
            <a:avLst/>
          </a:prstGeom>
          <a:noFill/>
          <a:ln w="28575">
            <a:solidFill>
              <a:srgbClr val="FF33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5206998" y="4270248"/>
            <a:ext cx="965201" cy="320252"/>
          </a:xfrm>
          <a:prstGeom prst="rect">
            <a:avLst/>
          </a:prstGeom>
          <a:noFill/>
          <a:ln w="28575">
            <a:solidFill>
              <a:srgbClr val="FF33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5206998" y="5294284"/>
            <a:ext cx="2301631" cy="1009192"/>
          </a:xfrm>
          <a:prstGeom prst="rect">
            <a:avLst/>
          </a:prstGeom>
          <a:noFill/>
          <a:ln w="28575">
            <a:solidFill>
              <a:srgbClr val="FF33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29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5595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609600" y="569458"/>
            <a:ext cx="10972800" cy="1143000"/>
          </a:xfrm>
        </p:spPr>
        <p:txBody>
          <a:bodyPr rtlCol="0"/>
          <a:lstStyle/>
          <a:p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學術研究與圖書館</a:t>
            </a:r>
            <a:endParaRPr lang="zh-TW" altLang="en-US" dirty="0"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609600" y="1875831"/>
            <a:ext cx="11262946" cy="4777862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/>
          <a:lstStyle/>
          <a:p>
            <a:pPr marL="0" indent="0">
              <a:buNone/>
            </a:pPr>
            <a:endParaRPr lang="en-US" altLang="zh-TW" b="1" dirty="0" smtClean="0">
              <a:latin typeface="+mj-ea"/>
              <a:sym typeface="新細明體" panose="02020500000000000000" pitchFamily="18" charset="-120"/>
            </a:endParaRPr>
          </a:p>
          <a:p>
            <a:pPr marL="0" indent="0">
              <a:buNone/>
            </a:pPr>
            <a:endParaRPr lang="en-US" altLang="zh-TW" b="1" dirty="0" smtClean="0">
              <a:latin typeface="+mj-ea"/>
              <a:sym typeface="新細明體" panose="02020500000000000000" pitchFamily="18" charset="-120"/>
            </a:endParaRPr>
          </a:p>
          <a:p>
            <a:pPr marL="0" indent="0">
              <a:buNone/>
            </a:pPr>
            <a:endParaRPr lang="en-US" altLang="zh-TW" b="1" dirty="0" smtClean="0">
              <a:latin typeface="+mj-ea"/>
              <a:sym typeface="新細明體" panose="02020500000000000000" pitchFamily="18" charset="-120"/>
            </a:endParaRPr>
          </a:p>
          <a:p>
            <a:pPr marL="0" indent="0">
              <a:buNone/>
            </a:pPr>
            <a:r>
              <a:rPr lang="zh-TW" altLang="en-US" b="1" dirty="0" smtClean="0">
                <a:latin typeface="+mj-ea"/>
                <a:sym typeface="新細明體" panose="02020500000000000000" pitchFamily="18" charset="-120"/>
              </a:rPr>
              <a:t>  </a:t>
            </a:r>
            <a:endParaRPr lang="zh-TW" altLang="en-US" b="1" dirty="0">
              <a:latin typeface="+mj-ea"/>
              <a:sym typeface="新細明體" panose="02020500000000000000" pitchFamily="18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運輸管理學系研究生講習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7008482" y="4354781"/>
            <a:ext cx="184731" cy="73866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endParaRPr lang="zh-TW" altLang="en-US" sz="2400" b="1" dirty="0"/>
          </a:p>
          <a:p>
            <a:endParaRPr lang="zh-TW" altLang="en-US" dirty="0" err="1" smtClean="0"/>
          </a:p>
        </p:txBody>
      </p:sp>
      <p:sp>
        <p:nvSpPr>
          <p:cNvPr id="4" name="文字方塊 3"/>
          <p:cNvSpPr txBox="1"/>
          <p:nvPr/>
        </p:nvSpPr>
        <p:spPr>
          <a:xfrm>
            <a:off x="4114800" y="2515093"/>
            <a:ext cx="184731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endParaRPr lang="zh-TW" altLang="en-US" dirty="0" err="1" smtClean="0"/>
          </a:p>
        </p:txBody>
      </p:sp>
      <p:pic>
        <p:nvPicPr>
          <p:cNvPr id="28" name="圖片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175" y="1939719"/>
            <a:ext cx="4679333" cy="4650086"/>
          </a:xfrm>
          <a:prstGeom prst="rect">
            <a:avLst/>
          </a:prstGeom>
          <a:noFill/>
        </p:spPr>
      </p:pic>
      <p:cxnSp>
        <p:nvCxnSpPr>
          <p:cNvPr id="11" name="直線單箭頭接點 10"/>
          <p:cNvCxnSpPr/>
          <p:nvPr/>
        </p:nvCxnSpPr>
        <p:spPr>
          <a:xfrm>
            <a:off x="7925798" y="2970421"/>
            <a:ext cx="585168" cy="1181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流程圖: 接點 12"/>
          <p:cNvSpPr/>
          <p:nvPr/>
        </p:nvSpPr>
        <p:spPr>
          <a:xfrm>
            <a:off x="8606269" y="2529707"/>
            <a:ext cx="870925" cy="905060"/>
          </a:xfrm>
          <a:prstGeom prst="flowChartConnector">
            <a:avLst/>
          </a:prstGeom>
          <a:solidFill>
            <a:srgbClr val="FFC0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流程圖: 接點 18"/>
          <p:cNvSpPr/>
          <p:nvPr/>
        </p:nvSpPr>
        <p:spPr>
          <a:xfrm>
            <a:off x="2661994" y="2447179"/>
            <a:ext cx="870925" cy="905060"/>
          </a:xfrm>
          <a:prstGeom prst="flowChartConnector">
            <a:avLst/>
          </a:prstGeom>
          <a:solidFill>
            <a:srgbClr val="FFC0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流程圖: 接點 19"/>
          <p:cNvSpPr/>
          <p:nvPr/>
        </p:nvSpPr>
        <p:spPr>
          <a:xfrm>
            <a:off x="2645549" y="5050338"/>
            <a:ext cx="870925" cy="905060"/>
          </a:xfrm>
          <a:prstGeom prst="flowChartConnector">
            <a:avLst/>
          </a:prstGeom>
          <a:solidFill>
            <a:srgbClr val="FFC0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1" name="直線單箭頭接點 20"/>
          <p:cNvCxnSpPr/>
          <p:nvPr/>
        </p:nvCxnSpPr>
        <p:spPr>
          <a:xfrm flipH="1" flipV="1">
            <a:off x="3578717" y="2899709"/>
            <a:ext cx="660408" cy="931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單箭頭接點 21"/>
          <p:cNvCxnSpPr/>
          <p:nvPr/>
        </p:nvCxnSpPr>
        <p:spPr>
          <a:xfrm flipH="1">
            <a:off x="3579703" y="5545975"/>
            <a:ext cx="659422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字方塊 22"/>
          <p:cNvSpPr txBox="1"/>
          <p:nvPr/>
        </p:nvSpPr>
        <p:spPr>
          <a:xfrm>
            <a:off x="8632237" y="2797571"/>
            <a:ext cx="94026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圖書館</a:t>
            </a:r>
          </a:p>
        </p:txBody>
      </p:sp>
      <p:sp>
        <p:nvSpPr>
          <p:cNvPr id="26" name="文字方塊 25"/>
          <p:cNvSpPr txBox="1"/>
          <p:nvPr/>
        </p:nvSpPr>
        <p:spPr>
          <a:xfrm>
            <a:off x="2681511" y="2746242"/>
            <a:ext cx="94026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圖書館</a:t>
            </a:r>
          </a:p>
        </p:txBody>
      </p:sp>
      <p:sp>
        <p:nvSpPr>
          <p:cNvPr id="27" name="文字方塊 26"/>
          <p:cNvSpPr txBox="1"/>
          <p:nvPr/>
        </p:nvSpPr>
        <p:spPr>
          <a:xfrm>
            <a:off x="2672574" y="5361309"/>
            <a:ext cx="94026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圖書館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7814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蒐集資料的</a:t>
            </a:r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方法 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-- </a:t>
            </a:r>
            <a:r>
              <a:rPr lang="zh-TW" altLang="en-US" sz="40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資料</a:t>
            </a:r>
            <a:r>
              <a:rPr lang="zh-TW" altLang="en-US" sz="400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的取得</a:t>
            </a:r>
            <a:endParaRPr lang="zh-TW" altLang="en-US" sz="4000" dirty="0">
              <a:solidFill>
                <a:srgbClr val="FFC000"/>
              </a:solidFill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609599" y="1935479"/>
            <a:ext cx="11066586" cy="4852183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r>
              <a:rPr lang="zh-TW" altLang="en-US" sz="28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實體</a:t>
            </a:r>
            <a:r>
              <a:rPr lang="zh-TW" altLang="en-US" sz="2800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館</a:t>
            </a:r>
            <a:r>
              <a:rPr lang="zh-TW" altLang="en-US" sz="28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藏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實體</a:t>
            </a:r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館藏架位</a:t>
            </a:r>
            <a:r>
              <a:rPr lang="zh-TW" altLang="en-US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圖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0" indent="0">
              <a:buNone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運輸管理學系研究生講習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30</a:t>
            </a:fld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7461" y="2201669"/>
            <a:ext cx="6555154" cy="4449469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5" name="文字方塊 4"/>
          <p:cNvSpPr txBox="1"/>
          <p:nvPr/>
        </p:nvSpPr>
        <p:spPr>
          <a:xfrm>
            <a:off x="4158762" y="2329962"/>
            <a:ext cx="646331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六樓</a:t>
            </a:r>
          </a:p>
        </p:txBody>
      </p:sp>
    </p:spTree>
    <p:extLst>
      <p:ext uri="{BB962C8B-B14F-4D97-AF65-F5344CB8AC3E}">
        <p14:creationId xmlns:p14="http://schemas.microsoft.com/office/powerpoint/2010/main" val="96292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蒐集資料的</a:t>
            </a:r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方法 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-- </a:t>
            </a:r>
            <a:r>
              <a:rPr lang="zh-TW" altLang="en-US" sz="40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資料</a:t>
            </a:r>
            <a:r>
              <a:rPr lang="zh-TW" altLang="en-US" sz="400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的取得</a:t>
            </a:r>
            <a:endParaRPr lang="zh-TW" altLang="en-US" sz="4000" dirty="0">
              <a:solidFill>
                <a:srgbClr val="FFC000"/>
              </a:solidFill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609599" y="1935479"/>
            <a:ext cx="11066586" cy="4852183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館</a:t>
            </a:r>
            <a:r>
              <a:rPr lang="zh-TW" altLang="en-US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藏狀況為「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目前不可獲得」的資料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點選書名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2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2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0" indent="0">
              <a:buNone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0844" y="3094891"/>
            <a:ext cx="9978479" cy="3202122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7" name="文字方塊 6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運輸管理學系研究生講習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2637693" y="4167554"/>
            <a:ext cx="1573822" cy="360484"/>
          </a:xfrm>
          <a:prstGeom prst="rect">
            <a:avLst/>
          </a:prstGeom>
          <a:noFill/>
          <a:ln w="28575">
            <a:solidFill>
              <a:srgbClr val="FF33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31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119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蒐集資料的</a:t>
            </a:r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方法 </a:t>
            </a:r>
            <a:r>
              <a:rPr lang="en-US" altLang="zh-TW" dirty="0">
                <a:ln w="0"/>
                <a:solidFill>
                  <a:srgbClr val="549E3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-- </a:t>
            </a:r>
            <a:r>
              <a:rPr lang="zh-TW" altLang="en-US" sz="400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資料的取得</a:t>
            </a:r>
            <a:endParaRPr lang="zh-TW" altLang="en-US" dirty="0"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609599" y="1935479"/>
            <a:ext cx="11066586" cy="4852183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r>
              <a:rPr lang="zh-TW" altLang="en-US" b="1" dirty="0" smtClean="0">
                <a:solidFill>
                  <a:srgbClr val="FF9900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館</a:t>
            </a:r>
            <a:r>
              <a:rPr lang="zh-TW" altLang="en-US" b="1" dirty="0">
                <a:solidFill>
                  <a:srgbClr val="FF9900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藏狀況為「目前不可獲得」的資料</a:t>
            </a:r>
            <a:endParaRPr lang="en-US" altLang="zh-TW" b="1" dirty="0">
              <a:solidFill>
                <a:srgbClr val="FF9900"/>
              </a:solidFill>
              <a:latin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548640" lvl="4" indent="-274320">
              <a:buSzPct val="95000"/>
            </a:pPr>
            <a:r>
              <a:rPr lang="zh-TW" altLang="en-US" sz="24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先登入</a:t>
            </a:r>
            <a:endParaRPr lang="en-US" altLang="zh-TW" sz="2400" dirty="0" smtClean="0">
              <a:latin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548640" lvl="4" indent="-274320">
              <a:buSzPct val="95000"/>
            </a:pPr>
            <a:r>
              <a:rPr lang="zh-TW" altLang="en-US" sz="24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取得方式</a:t>
            </a:r>
            <a:endParaRPr lang="en-US" altLang="zh-TW" sz="2400" dirty="0" smtClean="0">
              <a:latin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548640" lvl="4" indent="-274320">
              <a:buSzPct val="95000"/>
            </a:pPr>
            <a:r>
              <a:rPr lang="zh-TW" altLang="en-US" sz="2400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申請</a:t>
            </a:r>
            <a:r>
              <a:rPr lang="zh-TW" altLang="en-US" sz="24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預約</a:t>
            </a:r>
            <a:r>
              <a:rPr lang="en-US" altLang="zh-TW" sz="2400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/</a:t>
            </a:r>
            <a:r>
              <a:rPr lang="zh-TW" altLang="en-US" sz="2400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調</a:t>
            </a:r>
            <a:r>
              <a:rPr lang="zh-TW" altLang="en-US" sz="24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閱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2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0" indent="0">
              <a:buNone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運輸管理學系研究生講習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32</a:t>
            </a:fld>
            <a:endParaRPr lang="zh-TW" altLang="en-US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6744" y="2448373"/>
            <a:ext cx="7141273" cy="4205166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666744" y="2797946"/>
            <a:ext cx="1280160" cy="360484"/>
          </a:xfrm>
          <a:prstGeom prst="rect">
            <a:avLst/>
          </a:prstGeom>
          <a:noFill/>
          <a:ln w="28575">
            <a:solidFill>
              <a:srgbClr val="FF33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5844072" y="5312546"/>
            <a:ext cx="2019768" cy="521326"/>
          </a:xfrm>
          <a:prstGeom prst="rect">
            <a:avLst/>
          </a:prstGeom>
          <a:noFill/>
          <a:ln w="28575">
            <a:solidFill>
              <a:srgbClr val="FF33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6483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蒐集資料的</a:t>
            </a:r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方法 </a:t>
            </a:r>
            <a:r>
              <a:rPr lang="en-US" altLang="zh-TW" dirty="0">
                <a:ln w="0"/>
                <a:solidFill>
                  <a:srgbClr val="549E3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-- </a:t>
            </a:r>
            <a:r>
              <a:rPr lang="zh-TW" altLang="en-US" sz="400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資料的取得</a:t>
            </a:r>
            <a:endParaRPr lang="zh-TW" altLang="en-US" dirty="0"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609599" y="1935479"/>
            <a:ext cx="11066586" cy="4852183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r>
              <a:rPr lang="zh-TW" altLang="en-US" b="1" dirty="0" smtClean="0">
                <a:solidFill>
                  <a:srgbClr val="FF9900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館</a:t>
            </a:r>
            <a:r>
              <a:rPr lang="zh-TW" altLang="en-US" b="1" dirty="0">
                <a:solidFill>
                  <a:srgbClr val="FF9900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藏狀況為「目前不可獲得」的</a:t>
            </a:r>
            <a:r>
              <a:rPr lang="zh-TW" altLang="en-US" b="1" dirty="0" smtClean="0">
                <a:solidFill>
                  <a:srgbClr val="FF9900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資料</a:t>
            </a:r>
            <a:endParaRPr lang="en-US" altLang="zh-TW" sz="2400" b="1" dirty="0">
              <a:solidFill>
                <a:srgbClr val="FF9900"/>
              </a:solidFill>
              <a:latin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申請預約畫面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0" indent="0">
              <a:buNone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2335" y="2890025"/>
            <a:ext cx="8554180" cy="3675063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6" name="文字方塊 5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運輸管理學系研究生講習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33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6564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386862" y="519229"/>
            <a:ext cx="10972800" cy="1143000"/>
          </a:xfrm>
        </p:spPr>
        <p:txBody>
          <a:bodyPr rtlCol="0"/>
          <a:lstStyle/>
          <a:p>
            <a:r>
              <a:rPr lang="zh-TW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蒐集</a:t>
            </a:r>
            <a:r>
              <a:rPr lang="zh-TW" altLang="zh-TW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資料的</a:t>
            </a:r>
            <a:r>
              <a:rPr lang="zh-TW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方法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altLang="zh-TW" dirty="0">
                <a:ln w="0"/>
                <a:solidFill>
                  <a:srgbClr val="549E3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-- </a:t>
            </a:r>
            <a:r>
              <a:rPr lang="zh-TW" altLang="en-US" sz="400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資料的取得</a:t>
            </a:r>
            <a:endParaRPr lang="zh-TW" altLang="en-US" dirty="0"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386862" y="1717016"/>
            <a:ext cx="11465169" cy="5004460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r>
              <a:rPr lang="zh-TW" altLang="en-US" sz="2800" b="1" dirty="0" smtClean="0">
                <a:solidFill>
                  <a:srgbClr val="FF9900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線</a:t>
            </a:r>
            <a:r>
              <a:rPr lang="zh-TW" altLang="en-US" sz="2800" b="1" dirty="0">
                <a:solidFill>
                  <a:srgbClr val="FF9900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上</a:t>
            </a:r>
            <a:r>
              <a:rPr lang="zh-TW" altLang="en-US" sz="2800" b="1" dirty="0" smtClean="0">
                <a:solidFill>
                  <a:srgbClr val="FF9900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文獻</a:t>
            </a:r>
            <a:endParaRPr lang="zh-TW" altLang="en-US" b="1" dirty="0">
              <a:solidFill>
                <a:srgbClr val="FF99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以”</a:t>
            </a:r>
            <a:r>
              <a:rPr lang="en-US" altLang="zh-TW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 Multi-Modal Design of an Intelligent Transportation System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”為例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點選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「線上可獲得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」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978408" lvl="3" indent="0">
              <a:buNone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運輸管理學系研究生講習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34</a:t>
            </a:fld>
            <a:endParaRPr lang="zh-TW" altLang="en-US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5754" y="3224507"/>
            <a:ext cx="9188351" cy="3360931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365382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zh-TW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蒐集資料的</a:t>
            </a:r>
            <a:r>
              <a:rPr lang="zh-TW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方法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altLang="zh-TW" dirty="0">
                <a:ln w="0"/>
                <a:solidFill>
                  <a:srgbClr val="549E3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-- </a:t>
            </a:r>
            <a:r>
              <a:rPr lang="zh-TW" altLang="en-US" sz="400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資料的取得</a:t>
            </a:r>
            <a:endParaRPr lang="zh-TW" altLang="en-US" dirty="0"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609601" y="1909102"/>
            <a:ext cx="10972800" cy="4825805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r>
              <a:rPr lang="zh-TW" altLang="en-US" sz="2700" b="1" dirty="0" smtClean="0">
                <a:solidFill>
                  <a:srgbClr val="FF9900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線上文獻</a:t>
            </a:r>
            <a:endParaRPr lang="en-US" altLang="zh-TW" sz="2700" b="1" dirty="0" smtClean="0">
              <a:solidFill>
                <a:srgbClr val="FF9900"/>
              </a:solidFill>
              <a:latin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548640" lvl="4" indent="-274320">
              <a:buSzPct val="95000"/>
            </a:pPr>
            <a:r>
              <a:rPr lang="zh-TW" altLang="en-US" sz="24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點選</a:t>
            </a:r>
            <a:r>
              <a:rPr lang="en-US" altLang="zh-TW" sz="2400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IEEE/IET Electronic Library (IEL) </a:t>
            </a:r>
            <a:r>
              <a:rPr lang="en-US" altLang="zh-TW" sz="2400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Journals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0" indent="0">
              <a:buNone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運輸管理學系研究生講習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35</a:t>
            </a:fld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765" y="3589132"/>
            <a:ext cx="10560470" cy="2645120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sp>
        <p:nvSpPr>
          <p:cNvPr id="9" name="矩形 8"/>
          <p:cNvSpPr/>
          <p:nvPr/>
        </p:nvSpPr>
        <p:spPr>
          <a:xfrm>
            <a:off x="1310056" y="4774223"/>
            <a:ext cx="3552089" cy="451435"/>
          </a:xfrm>
          <a:prstGeom prst="rect">
            <a:avLst/>
          </a:prstGeom>
          <a:noFill/>
          <a:ln w="28575">
            <a:solidFill>
              <a:srgbClr val="FF33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969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zh-TW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蒐集資料的</a:t>
            </a:r>
            <a:r>
              <a:rPr lang="zh-TW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方法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altLang="zh-TW" dirty="0">
                <a:ln w="0"/>
                <a:solidFill>
                  <a:srgbClr val="549E3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-- </a:t>
            </a:r>
            <a:r>
              <a:rPr lang="zh-TW" altLang="en-US" sz="400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資料的取得</a:t>
            </a:r>
            <a:endParaRPr lang="zh-TW" altLang="en-US" dirty="0"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609601" y="1909102"/>
            <a:ext cx="10972800" cy="4825805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r>
              <a:rPr lang="zh-TW" altLang="en-US" sz="2700" b="1" dirty="0" smtClean="0">
                <a:solidFill>
                  <a:srgbClr val="FF9900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線上文獻</a:t>
            </a:r>
            <a:endParaRPr lang="en-US" altLang="zh-TW" sz="2700" b="1" dirty="0" smtClean="0">
              <a:solidFill>
                <a:srgbClr val="FF9900"/>
              </a:solidFill>
              <a:latin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274320" lvl="4" indent="0">
              <a:buSzPct val="95000"/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0" indent="0">
              <a:buNone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運輸管理學系研究生講習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36</a:t>
            </a:fld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020" y="2536743"/>
            <a:ext cx="8684791" cy="4075071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sp>
        <p:nvSpPr>
          <p:cNvPr id="10" name="矩形 9"/>
          <p:cNvSpPr/>
          <p:nvPr/>
        </p:nvSpPr>
        <p:spPr>
          <a:xfrm>
            <a:off x="1329365" y="4726658"/>
            <a:ext cx="5766027" cy="451435"/>
          </a:xfrm>
          <a:prstGeom prst="rect">
            <a:avLst/>
          </a:prstGeom>
          <a:noFill/>
          <a:ln w="28575">
            <a:solidFill>
              <a:srgbClr val="FF33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403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zh-TW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蒐集資料的</a:t>
            </a:r>
            <a:r>
              <a:rPr lang="zh-TW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方法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altLang="zh-TW" dirty="0">
                <a:ln w="0"/>
                <a:solidFill>
                  <a:srgbClr val="549E3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-- </a:t>
            </a:r>
            <a:r>
              <a:rPr lang="zh-TW" altLang="en-US" sz="400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資料的取得</a:t>
            </a:r>
            <a:endParaRPr lang="zh-TW" altLang="en-US" dirty="0"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609601" y="1909102"/>
            <a:ext cx="10972800" cy="4825805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r>
              <a:rPr lang="zh-TW" altLang="en-US" b="1" dirty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館際合作</a:t>
            </a:r>
            <a:r>
              <a:rPr lang="zh-TW" altLang="en-US" b="1" dirty="0" smtClean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服務</a:t>
            </a:r>
            <a:endParaRPr lang="en-US" altLang="zh-TW" b="1" dirty="0" smtClean="0">
              <a:solidFill>
                <a:srgbClr val="FF99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協助讀者透過館際借書或複印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取得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本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館未存藏之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資源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申請方式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2"/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  <a:hlinkClick r:id="rId3"/>
              </a:rPr>
              <a:t>親自到他校借／還</a:t>
            </a:r>
            <a:r>
              <a:rPr lang="zh-TW" altLang="en-US" sz="22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  <a:hlinkClick r:id="rId3"/>
              </a:rPr>
              <a:t>書</a:t>
            </a:r>
            <a:endParaRPr lang="en-US" altLang="zh-TW" sz="2200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2"/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  <a:hlinkClick r:id="rId4"/>
              </a:rPr>
              <a:t>線上</a:t>
            </a:r>
            <a:r>
              <a:rPr lang="zh-TW" altLang="en-US" sz="22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  <a:hlinkClick r:id="rId4"/>
              </a:rPr>
              <a:t>申請</a:t>
            </a:r>
            <a:r>
              <a:rPr lang="zh-TW" altLang="en-US" sz="22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 </a:t>
            </a:r>
            <a:r>
              <a:rPr lang="en-US" altLang="zh-TW" sz="22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(</a:t>
            </a:r>
            <a:r>
              <a:rPr lang="zh-TW" altLang="en-US" sz="2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付</a:t>
            </a:r>
            <a:r>
              <a:rPr lang="zh-TW" altLang="en-US" sz="2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費服務</a:t>
            </a:r>
            <a:r>
              <a:rPr lang="en-US" altLang="zh-TW" sz="22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)</a:t>
            </a:r>
          </a:p>
          <a:p>
            <a:pPr lvl="3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  <a:hlinkClick r:id="rId5"/>
              </a:rPr>
              <a:t>全國文獻傳遞服務系統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  <a:hlinkClick r:id="rId5"/>
              </a:rPr>
              <a:t>(NDDS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  <a:hlinkClick r:id="rId5"/>
              </a:rPr>
              <a:t>)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4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請先申請使用帳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密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3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  <a:hlinkClick r:id="rId6"/>
              </a:rPr>
              <a:t>西文期刊文獻快遞服務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  <a:hlinkClick r:id="rId6"/>
              </a:rPr>
              <a:t>(</a:t>
            </a:r>
            <a:r>
              <a:rPr lang="en-US" altLang="zh-TW" dirty="0" err="1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  <a:hlinkClick r:id="rId6"/>
              </a:rPr>
              <a:t>RapidILL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  <a:hlinkClick r:id="rId6"/>
              </a:rPr>
              <a:t>)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4"/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只提供</a:t>
            </a:r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西文期刊文獻複印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申請</a:t>
            </a:r>
            <a:endParaRPr lang="en-US" altLang="zh-TW" dirty="0">
              <a:solidFill>
                <a:schemeClr val="tx1"/>
              </a:solidFill>
              <a:latin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4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請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先查詢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  <a:hlinkClick r:id="rId7"/>
              </a:rPr>
              <a:t>本館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  <a:hlinkClick r:id="rId7"/>
              </a:rPr>
              <a:t>期刊館藏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4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  <a:hlinkClick r:id="rId8"/>
              </a:rPr>
              <a:t>服務說明</a:t>
            </a:r>
            <a:endParaRPr lang="en-US" altLang="zh-TW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0" indent="0">
              <a:buNone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運輸管理學系研究生講習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37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2540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運</a:t>
            </a:r>
            <a:r>
              <a:rPr lang="zh-TW" alt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輸</a:t>
            </a:r>
            <a:r>
              <a:rPr lang="zh-TW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管</a:t>
            </a:r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理學</a:t>
            </a:r>
            <a:r>
              <a:rPr lang="zh-TW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系</a:t>
            </a:r>
            <a:r>
              <a:rPr lang="zh-TW" altLang="zh-TW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適用</a:t>
            </a:r>
            <a:r>
              <a:rPr lang="zh-TW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資料庫</a:t>
            </a:r>
            <a:endParaRPr lang="zh-TW" altLang="en-US" dirty="0"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609600" y="1935480"/>
            <a:ext cx="10972800" cy="4785996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/>
          <a:lstStyle/>
          <a:p>
            <a:pPr rtl="0"/>
            <a:r>
              <a:rPr lang="zh-TW" altLang="en-US" b="1" dirty="0" smtClean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查詢步驟</a:t>
            </a:r>
            <a:endParaRPr lang="en-US" altLang="zh-TW" b="1" dirty="0" smtClean="0">
              <a:solidFill>
                <a:srgbClr val="FF99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lvl="1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圖書館首頁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=&gt;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資源查尋 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=&gt;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電子資料庫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0" indent="0" rtl="0">
              <a:buNone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0" indent="0" rtl="0">
              <a:buNone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392" y="2900179"/>
            <a:ext cx="7923680" cy="3685259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sp>
        <p:nvSpPr>
          <p:cNvPr id="7" name="文字方塊 6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運輸管理學系研究生講習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38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5488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609600" y="508009"/>
            <a:ext cx="10972800" cy="1143000"/>
          </a:xfrm>
        </p:spPr>
        <p:txBody>
          <a:bodyPr rtlCol="0"/>
          <a:lstStyle/>
          <a:p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運</a:t>
            </a:r>
            <a:r>
              <a:rPr lang="zh-TW" alt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輸</a:t>
            </a:r>
            <a:r>
              <a:rPr lang="zh-TW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管</a:t>
            </a:r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理</a:t>
            </a:r>
            <a:r>
              <a:rPr lang="zh-TW" alt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學</a:t>
            </a:r>
            <a:r>
              <a:rPr lang="zh-TW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系</a:t>
            </a:r>
            <a:r>
              <a:rPr lang="zh-TW" altLang="zh-TW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適用</a:t>
            </a:r>
            <a:r>
              <a:rPr lang="zh-TW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資料庫</a:t>
            </a:r>
            <a:endParaRPr lang="zh-TW" altLang="en-US" dirty="0"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609600" y="1727712"/>
            <a:ext cx="11277600" cy="4993764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/>
          <a:lstStyle/>
          <a:p>
            <a:pPr rtl="0"/>
            <a:r>
              <a:rPr lang="zh-TW" altLang="en-US" b="1" dirty="0" smtClean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查詢步驟</a:t>
            </a:r>
            <a:endParaRPr lang="en-US" altLang="zh-TW" b="1" dirty="0" smtClean="0">
              <a:solidFill>
                <a:srgbClr val="FF99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708660" lvl="1" indent="-342900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資料庫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系統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首頁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=&gt;</a:t>
            </a:r>
            <a:r>
              <a:rPr lang="zh-TW" altLang="en-US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瀏覽</a:t>
            </a:r>
            <a:r>
              <a:rPr lang="en-US" altLang="zh-TW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=&gt;</a:t>
            </a:r>
            <a:r>
              <a:rPr lang="zh-TW" altLang="en-US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系所</a:t>
            </a:r>
            <a:r>
              <a:rPr lang="en-US" altLang="zh-TW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=&gt;</a:t>
            </a:r>
            <a:r>
              <a:rPr lang="zh-TW" altLang="en-US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運輸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管理學系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=&gt;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查詢結果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: 182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708660" lvl="1" indent="-342900"/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708660" lvl="1" indent="-342900"/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708660" lvl="1" indent="-342900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708660" lvl="1" indent="-342900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708660" lvl="1" indent="-342900"/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0" indent="0" rtl="0">
              <a:buNone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運輸管理學系研究生講習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39</a:t>
            </a:fld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8292" y="2807852"/>
            <a:ext cx="9952072" cy="3701134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1877" y="2668063"/>
            <a:ext cx="1176630" cy="38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83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609600" y="459266"/>
            <a:ext cx="10972800" cy="1143000"/>
          </a:xfrm>
        </p:spPr>
        <p:txBody>
          <a:bodyPr rtlCol="0"/>
          <a:lstStyle/>
          <a:p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認識圖書館 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-- </a:t>
            </a:r>
            <a:r>
              <a:rPr lang="zh-TW" altLang="en-US" sz="40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總館各樓層介紹</a:t>
            </a:r>
            <a:endParaRPr lang="zh-TW" altLang="en-US" sz="4000" dirty="0">
              <a:solidFill>
                <a:srgbClr val="FFC000"/>
              </a:solidFill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121627" y="1602266"/>
            <a:ext cx="11967796" cy="5185396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marL="0" indent="0">
              <a:buNone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 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運輸管理學系研究生講習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4</a:t>
            </a:fld>
            <a:endParaRPr lang="zh-TW" altLang="en-US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0876" y="1668452"/>
            <a:ext cx="8905195" cy="5020052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4" name="文字方塊 3"/>
          <p:cNvSpPr txBox="1"/>
          <p:nvPr/>
        </p:nvSpPr>
        <p:spPr>
          <a:xfrm>
            <a:off x="8135734" y="2740089"/>
            <a:ext cx="3976153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HE --</a:t>
            </a:r>
            <a:r>
              <a:rPr lang="en-US" altLang="zh-TW" sz="1600" dirty="0" smtClean="0">
                <a:solidFill>
                  <a:srgbClr val="FF0000"/>
                </a:solidFill>
              </a:rPr>
              <a:t>Transportation </a:t>
            </a:r>
            <a:r>
              <a:rPr lang="en-US" altLang="zh-TW" sz="1600" dirty="0">
                <a:solidFill>
                  <a:srgbClr val="FF0000"/>
                </a:solidFill>
              </a:rPr>
              <a:t>and communications</a:t>
            </a:r>
            <a:endParaRPr lang="zh-TW" altLang="en-US" sz="1600" dirty="0" err="1" smtClean="0">
              <a:solidFill>
                <a:srgbClr val="FF000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2679192" y="1966421"/>
            <a:ext cx="365760" cy="94137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9893526" y="1966421"/>
            <a:ext cx="3297936" cy="646331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TE</a:t>
            </a:r>
            <a:r>
              <a:rPr lang="zh-TW" altLang="en-US" dirty="0" smtClean="0">
                <a:solidFill>
                  <a:srgbClr val="FF0000"/>
                </a:solidFill>
              </a:rPr>
              <a:t>、</a:t>
            </a:r>
            <a:r>
              <a:rPr lang="en-US" altLang="zh-TW" dirty="0" smtClean="0">
                <a:solidFill>
                  <a:srgbClr val="FF0000"/>
                </a:solidFill>
              </a:rPr>
              <a:t>TF</a:t>
            </a:r>
            <a:r>
              <a:rPr lang="zh-TW" altLang="en-US" dirty="0" smtClean="0">
                <a:solidFill>
                  <a:srgbClr val="FF0000"/>
                </a:solidFill>
              </a:rPr>
              <a:t>、</a:t>
            </a:r>
            <a:r>
              <a:rPr lang="en-US" altLang="zh-TW" dirty="0" smtClean="0">
                <a:solidFill>
                  <a:srgbClr val="FF0000"/>
                </a:solidFill>
              </a:rPr>
              <a:t>TG</a:t>
            </a:r>
            <a:endParaRPr lang="zh-TW" altLang="en-US" dirty="0">
              <a:solidFill>
                <a:srgbClr val="FF0000"/>
              </a:solidFill>
            </a:endParaRPr>
          </a:p>
          <a:p>
            <a:endParaRPr lang="zh-TW" altLang="en-US" dirty="0" smtClean="0"/>
          </a:p>
        </p:txBody>
      </p:sp>
      <p:sp>
        <p:nvSpPr>
          <p:cNvPr id="10" name="矩形 9"/>
          <p:cNvSpPr/>
          <p:nvPr/>
        </p:nvSpPr>
        <p:spPr>
          <a:xfrm>
            <a:off x="2679192" y="3453098"/>
            <a:ext cx="365760" cy="46575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10067669" y="3479887"/>
            <a:ext cx="1244251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latin typeface="+mj-ea"/>
                <a:ea typeface="+mj-ea"/>
              </a:rPr>
              <a:t>557--</a:t>
            </a:r>
            <a:r>
              <a:rPr lang="zh-TW" altLang="en-US" dirty="0" smtClean="0">
                <a:solidFill>
                  <a:srgbClr val="FF0000"/>
                </a:solidFill>
                <a:latin typeface="+mj-ea"/>
                <a:ea typeface="+mj-ea"/>
              </a:rPr>
              <a:t>交通</a:t>
            </a:r>
          </a:p>
        </p:txBody>
      </p:sp>
    </p:spTree>
    <p:extLst>
      <p:ext uri="{BB962C8B-B14F-4D97-AF65-F5344CB8AC3E}">
        <p14:creationId xmlns:p14="http://schemas.microsoft.com/office/powerpoint/2010/main" val="350352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627837" y="496194"/>
            <a:ext cx="10972800" cy="1143000"/>
          </a:xfrm>
        </p:spPr>
        <p:txBody>
          <a:bodyPr rtlCol="0"/>
          <a:lstStyle/>
          <a:p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運</a:t>
            </a:r>
            <a:r>
              <a:rPr lang="zh-TW" alt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輸</a:t>
            </a:r>
            <a:r>
              <a:rPr lang="zh-TW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管</a:t>
            </a:r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理</a:t>
            </a:r>
            <a:r>
              <a:rPr lang="zh-TW" alt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學</a:t>
            </a:r>
            <a:r>
              <a:rPr lang="zh-TW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系</a:t>
            </a:r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常</a:t>
            </a:r>
            <a:r>
              <a:rPr lang="zh-TW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用</a:t>
            </a:r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的</a:t>
            </a:r>
            <a:r>
              <a:rPr lang="zh-TW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資料庫</a:t>
            </a:r>
            <a:endParaRPr lang="zh-TW" altLang="en-US" dirty="0"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246185" y="1639193"/>
            <a:ext cx="11632223" cy="4972621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 lnSpcReduction="10000"/>
          </a:bodyPr>
          <a:lstStyle/>
          <a:p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ABI/INFORM Collection</a:t>
            </a:r>
          </a:p>
          <a:p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AREMOS</a:t>
            </a:r>
          </a:p>
          <a:p>
            <a:r>
              <a:rPr lang="en-US" altLang="zh-TW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Environment and </a:t>
            </a:r>
            <a:r>
              <a:rPr lang="en-US" altLang="zh-TW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Planning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JSTOR</a:t>
            </a:r>
          </a:p>
          <a:p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RAND</a:t>
            </a:r>
          </a:p>
          <a:p>
            <a:r>
              <a:rPr lang="en-US" altLang="zh-TW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TRB Publications </a:t>
            </a:r>
            <a:r>
              <a:rPr lang="en-US" altLang="zh-TW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Index</a:t>
            </a:r>
          </a:p>
          <a:p>
            <a:r>
              <a:rPr lang="zh-TW" altLang="en-US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中華</a:t>
            </a:r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數字書</a:t>
            </a:r>
            <a:r>
              <a:rPr lang="zh-TW" altLang="en-US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苑</a:t>
            </a:r>
            <a:endParaRPr lang="en-US" altLang="zh-TW" dirty="0" smtClean="0">
              <a:latin typeface="微軟正黑體" panose="020B0604030504040204" pitchFamily="34" charset="-120"/>
              <a:sym typeface="新細明體" panose="02020500000000000000" pitchFamily="18" charset="-120"/>
            </a:endParaRPr>
          </a:p>
          <a:p>
            <a:r>
              <a:rPr lang="zh-TW" altLang="en-US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華</a:t>
            </a:r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藝</a:t>
            </a:r>
            <a:r>
              <a:rPr lang="zh-TW" altLang="en-US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線上圖書館</a:t>
            </a:r>
            <a:endParaRPr lang="en-US" altLang="zh-TW" dirty="0" smtClean="0">
              <a:latin typeface="微軟正黑體" panose="020B0604030504040204" pitchFamily="34" charset="-120"/>
              <a:sym typeface="新細明體" panose="02020500000000000000" pitchFamily="18" charset="-120"/>
            </a:endParaRPr>
          </a:p>
          <a:p>
            <a:r>
              <a:rPr lang="zh-TW" altLang="en-US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中國期刊全文數據庫</a:t>
            </a:r>
            <a:endParaRPr lang="en-US" altLang="zh-TW" dirty="0" smtClean="0">
              <a:latin typeface="微軟正黑體" panose="020B0604030504040204" pitchFamily="34" charset="-120"/>
              <a:sym typeface="新細明體" panose="02020500000000000000" pitchFamily="18" charset="-120"/>
            </a:endParaRPr>
          </a:p>
          <a:p>
            <a:r>
              <a:rPr lang="zh-TW" altLang="en-US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台灣博碩士論文知識加值系統</a:t>
            </a:r>
            <a:endParaRPr lang="en-US" altLang="zh-TW" dirty="0" smtClean="0">
              <a:latin typeface="微軟正黑體" panose="020B0604030504040204" pitchFamily="34" charset="-120"/>
              <a:sym typeface="新細明體" panose="02020500000000000000" pitchFamily="18" charset="-120"/>
            </a:endParaRPr>
          </a:p>
          <a:p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台灣</a:t>
            </a:r>
            <a:r>
              <a:rPr lang="zh-TW" altLang="en-US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新聞智慧</a:t>
            </a:r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網</a:t>
            </a:r>
            <a:r>
              <a:rPr lang="zh-TW" altLang="en-US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 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65760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0" indent="0" rtl="0">
              <a:buNone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運輸管理學系研究生講習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40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9707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627837" y="496194"/>
            <a:ext cx="10972800" cy="1143000"/>
          </a:xfrm>
        </p:spPr>
        <p:txBody>
          <a:bodyPr rtlCol="0"/>
          <a:lstStyle/>
          <a:p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運</a:t>
            </a:r>
            <a:r>
              <a:rPr lang="zh-TW" alt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輸</a:t>
            </a:r>
            <a:r>
              <a:rPr lang="zh-TW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管</a:t>
            </a:r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理</a:t>
            </a:r>
            <a:r>
              <a:rPr lang="zh-TW" alt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學</a:t>
            </a:r>
            <a:r>
              <a:rPr lang="zh-TW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系</a:t>
            </a:r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介購的期刊</a:t>
            </a:r>
            <a:endParaRPr lang="zh-TW" altLang="en-US" dirty="0"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246185" y="1639193"/>
            <a:ext cx="11632223" cy="4972621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/>
          <a:lstStyle/>
          <a:p>
            <a:pPr marL="342900" indent="-342900">
              <a:buClr>
                <a:srgbClr val="C0CF3A">
                  <a:lumMod val="50000"/>
                </a:srgbClr>
              </a:buClr>
            </a:pPr>
            <a:r>
              <a:rPr lang="en-US" altLang="zh-TW" u="sng" dirty="0" smtClean="0">
                <a:hlinkClick r:id="rId3"/>
              </a:rPr>
              <a:t>International </a:t>
            </a:r>
            <a:r>
              <a:rPr lang="en-US" altLang="zh-TW" u="sng" dirty="0">
                <a:hlinkClick r:id="rId3"/>
              </a:rPr>
              <a:t>journal of sustainable transportation (</a:t>
            </a:r>
            <a:r>
              <a:rPr lang="zh-TW" altLang="en-US" u="sng" dirty="0">
                <a:hlinkClick r:id="rId3"/>
              </a:rPr>
              <a:t>電子版</a:t>
            </a:r>
            <a:r>
              <a:rPr lang="en-US" altLang="zh-TW" u="sng" dirty="0">
                <a:hlinkClick r:id="rId3"/>
              </a:rPr>
              <a:t>)</a:t>
            </a:r>
            <a:r>
              <a:rPr lang="zh-TW" altLang="en-US" dirty="0"/>
              <a:t> </a:t>
            </a:r>
            <a:endParaRPr lang="en-US" altLang="zh-TW" dirty="0" smtClean="0"/>
          </a:p>
          <a:p>
            <a:pPr marL="342900" indent="-342900">
              <a:buClr>
                <a:srgbClr val="C0CF3A">
                  <a:lumMod val="50000"/>
                </a:srgbClr>
              </a:buClr>
            </a:pPr>
            <a:r>
              <a:rPr lang="en-US" altLang="zh-TW" u="sng" dirty="0">
                <a:hlinkClick r:id="rId4"/>
              </a:rPr>
              <a:t>Journal of advanced transportation (open access)</a:t>
            </a:r>
            <a:r>
              <a:rPr lang="en-US" altLang="zh-TW" dirty="0"/>
              <a:t> </a:t>
            </a:r>
            <a:endParaRPr lang="en-US" altLang="zh-TW" dirty="0" smtClean="0"/>
          </a:p>
          <a:p>
            <a:pPr marL="342900" indent="-342900">
              <a:buClr>
                <a:srgbClr val="C0CF3A">
                  <a:lumMod val="50000"/>
                </a:srgbClr>
              </a:buClr>
            </a:pPr>
            <a:r>
              <a:rPr lang="en-US" altLang="zh-TW" u="sng" dirty="0">
                <a:hlinkClick r:id="rId5"/>
              </a:rPr>
              <a:t>Journal of air transport management (</a:t>
            </a:r>
            <a:r>
              <a:rPr lang="zh-TW" altLang="en-US" u="sng" dirty="0">
                <a:hlinkClick r:id="rId5"/>
              </a:rPr>
              <a:t>電子版</a:t>
            </a:r>
            <a:r>
              <a:rPr lang="en-US" altLang="zh-TW" u="sng" dirty="0">
                <a:hlinkClick r:id="rId5"/>
              </a:rPr>
              <a:t>)</a:t>
            </a:r>
            <a:r>
              <a:rPr lang="zh-TW" altLang="en-US" dirty="0"/>
              <a:t> </a:t>
            </a:r>
            <a:endParaRPr lang="en-US" altLang="zh-TW" dirty="0" smtClean="0"/>
          </a:p>
          <a:p>
            <a:pPr marL="342900" indent="-342900">
              <a:buClr>
                <a:srgbClr val="C0CF3A">
                  <a:lumMod val="50000"/>
                </a:srgbClr>
              </a:buClr>
            </a:pPr>
            <a:r>
              <a:rPr lang="en-US" altLang="zh-TW" u="sng" dirty="0">
                <a:hlinkClick r:id="rId6"/>
              </a:rPr>
              <a:t>Journal of intelligent transportation systems (</a:t>
            </a:r>
            <a:r>
              <a:rPr lang="zh-TW" altLang="en-US" u="sng" dirty="0">
                <a:hlinkClick r:id="rId6"/>
              </a:rPr>
              <a:t>電子版</a:t>
            </a:r>
            <a:r>
              <a:rPr lang="en-US" altLang="zh-TW" u="sng" dirty="0">
                <a:hlinkClick r:id="rId6"/>
              </a:rPr>
              <a:t>)</a:t>
            </a:r>
            <a:r>
              <a:rPr lang="zh-TW" altLang="en-US" dirty="0"/>
              <a:t> </a:t>
            </a:r>
            <a:endParaRPr lang="en-US" altLang="zh-TW" dirty="0" smtClean="0"/>
          </a:p>
          <a:p>
            <a:pPr marL="342900" indent="-342900">
              <a:buClr>
                <a:srgbClr val="C0CF3A">
                  <a:lumMod val="50000"/>
                </a:srgbClr>
              </a:buClr>
            </a:pPr>
            <a:r>
              <a:rPr lang="en-US" altLang="zh-TW" u="sng" dirty="0">
                <a:hlinkClick r:id="rId7"/>
              </a:rPr>
              <a:t>Journal of transport geography (</a:t>
            </a:r>
            <a:r>
              <a:rPr lang="zh-TW" altLang="en-US" u="sng" dirty="0">
                <a:hlinkClick r:id="rId7"/>
              </a:rPr>
              <a:t>電子版</a:t>
            </a:r>
            <a:r>
              <a:rPr lang="en-US" altLang="zh-TW" u="sng" dirty="0">
                <a:hlinkClick r:id="rId7"/>
              </a:rPr>
              <a:t>)</a:t>
            </a:r>
            <a:r>
              <a:rPr lang="zh-TW" altLang="en-US" dirty="0"/>
              <a:t> </a:t>
            </a:r>
            <a:endParaRPr lang="en-US" altLang="zh-TW" dirty="0" smtClean="0"/>
          </a:p>
          <a:p>
            <a:pPr marL="342900" indent="-342900">
              <a:buClr>
                <a:srgbClr val="C0CF3A">
                  <a:lumMod val="50000"/>
                </a:srgbClr>
              </a:buClr>
            </a:pPr>
            <a:r>
              <a:rPr lang="en-US" altLang="zh-TW" u="sng" dirty="0">
                <a:hlinkClick r:id="rId8"/>
              </a:rPr>
              <a:t>Journal of travel research (</a:t>
            </a:r>
            <a:r>
              <a:rPr lang="zh-TW" altLang="en-US" u="sng" dirty="0">
                <a:hlinkClick r:id="rId8"/>
              </a:rPr>
              <a:t>電子版</a:t>
            </a:r>
            <a:r>
              <a:rPr lang="en-US" altLang="zh-TW" u="sng" dirty="0">
                <a:hlinkClick r:id="rId8"/>
              </a:rPr>
              <a:t>)</a:t>
            </a:r>
            <a:r>
              <a:rPr lang="zh-TW" altLang="en-US" dirty="0"/>
              <a:t> </a:t>
            </a:r>
            <a:endParaRPr lang="en-US" altLang="zh-TW" dirty="0" smtClean="0"/>
          </a:p>
          <a:p>
            <a:pPr marL="342900" indent="-342900">
              <a:buClr>
                <a:srgbClr val="C0CF3A">
                  <a:lumMod val="50000"/>
                </a:srgbClr>
              </a:buClr>
            </a:pPr>
            <a:r>
              <a:rPr lang="en-US" altLang="zh-TW" u="sng" dirty="0">
                <a:hlinkClick r:id="rId9"/>
              </a:rPr>
              <a:t>Traffic engineering &amp; control</a:t>
            </a:r>
            <a:r>
              <a:rPr lang="en-US" altLang="zh-TW" dirty="0"/>
              <a:t> </a:t>
            </a:r>
            <a:endParaRPr lang="en-US" altLang="zh-TW" dirty="0" smtClean="0"/>
          </a:p>
          <a:p>
            <a:pPr marL="342900" indent="-342900">
              <a:buClr>
                <a:srgbClr val="C0CF3A">
                  <a:lumMod val="50000"/>
                </a:srgbClr>
              </a:buClr>
            </a:pPr>
            <a:r>
              <a:rPr lang="en-US" altLang="zh-TW" u="sng" dirty="0">
                <a:hlinkClick r:id="rId10"/>
              </a:rPr>
              <a:t>Transport Policy</a:t>
            </a:r>
            <a:r>
              <a:rPr lang="en-US" altLang="zh-TW" dirty="0"/>
              <a:t> </a:t>
            </a:r>
            <a:endParaRPr lang="en-US" altLang="zh-TW" dirty="0" smtClean="0"/>
          </a:p>
          <a:p>
            <a:pPr marL="342900" indent="-342900">
              <a:buClr>
                <a:srgbClr val="C0CF3A">
                  <a:lumMod val="50000"/>
                </a:srgbClr>
              </a:buClr>
            </a:pPr>
            <a:r>
              <a:rPr lang="en-US" altLang="zh-TW" u="sng" dirty="0">
                <a:hlinkClick r:id="rId11"/>
              </a:rPr>
              <a:t>Transportation (</a:t>
            </a:r>
            <a:r>
              <a:rPr lang="zh-TW" altLang="en-US" u="sng" dirty="0">
                <a:hlinkClick r:id="rId11"/>
              </a:rPr>
              <a:t>電子版</a:t>
            </a:r>
            <a:r>
              <a:rPr lang="en-US" altLang="zh-TW" u="sng" dirty="0">
                <a:hlinkClick r:id="rId11"/>
              </a:rPr>
              <a:t>)</a:t>
            </a:r>
            <a:r>
              <a:rPr lang="zh-TW" altLang="en-US" dirty="0"/>
              <a:t> </a:t>
            </a:r>
            <a:endParaRPr lang="en-US" altLang="zh-TW" dirty="0" smtClean="0"/>
          </a:p>
          <a:p>
            <a:pPr marL="342900" indent="-342900">
              <a:buClr>
                <a:srgbClr val="C0CF3A">
                  <a:lumMod val="50000"/>
                </a:srgbClr>
              </a:buClr>
            </a:pPr>
            <a:r>
              <a:rPr lang="en-US" altLang="zh-TW" u="sng" dirty="0">
                <a:hlinkClick r:id="rId12"/>
              </a:rPr>
              <a:t>Transportation journal (</a:t>
            </a:r>
            <a:r>
              <a:rPr lang="zh-TW" altLang="en-US" u="sng" dirty="0">
                <a:hlinkClick r:id="rId12"/>
              </a:rPr>
              <a:t>電子版</a:t>
            </a:r>
            <a:r>
              <a:rPr lang="en-US" altLang="zh-TW" u="sng" dirty="0">
                <a:hlinkClick r:id="rId12"/>
              </a:rPr>
              <a:t>)</a:t>
            </a:r>
            <a:r>
              <a:rPr lang="zh-TW" altLang="en-US" dirty="0"/>
              <a:t> </a:t>
            </a:r>
            <a:endParaRPr lang="en-US" altLang="zh-TW" dirty="0" smtClean="0">
              <a:latin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65760" lvl="1" indent="0">
              <a:buClr>
                <a:srgbClr val="C0CF3A">
                  <a:lumMod val="50000"/>
                </a:srgbClr>
              </a:buClr>
              <a:buNone/>
            </a:pPr>
            <a:endParaRPr lang="en-US" altLang="zh-TW" dirty="0">
              <a:latin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65760" lvl="1" indent="0">
              <a:buClr>
                <a:srgbClr val="C0CF3A">
                  <a:lumMod val="50000"/>
                </a:srgbClr>
              </a:buClr>
              <a:buNone/>
            </a:pPr>
            <a:endParaRPr lang="en-US" altLang="zh-TW" dirty="0">
              <a:latin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65760" lvl="1" indent="0">
              <a:buClr>
                <a:srgbClr val="C0CF3A">
                  <a:lumMod val="50000"/>
                </a:srgbClr>
              </a:buClr>
              <a:buNone/>
            </a:pPr>
            <a:endParaRPr lang="en-US" altLang="zh-TW" b="1" dirty="0">
              <a:solidFill>
                <a:srgbClr val="FF9900"/>
              </a:solidFill>
              <a:latin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0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65760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0" indent="0" rtl="0">
              <a:buNone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運輸管理學系研究生講習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41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44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627837" y="496194"/>
            <a:ext cx="10972800" cy="1143000"/>
          </a:xfrm>
        </p:spPr>
        <p:txBody>
          <a:bodyPr rtlCol="0"/>
          <a:lstStyle/>
          <a:p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運</a:t>
            </a:r>
            <a:r>
              <a:rPr lang="zh-TW" alt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輸</a:t>
            </a:r>
            <a:r>
              <a:rPr lang="zh-TW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管</a:t>
            </a:r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理</a:t>
            </a:r>
            <a:r>
              <a:rPr lang="zh-TW" alt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學</a:t>
            </a:r>
            <a:r>
              <a:rPr lang="zh-TW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系</a:t>
            </a:r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介購的期刊</a:t>
            </a:r>
            <a:endParaRPr lang="zh-TW" altLang="en-US" dirty="0"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246185" y="1639193"/>
            <a:ext cx="11632223" cy="4972621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/>
          <a:lstStyle/>
          <a:p>
            <a:pPr marL="342900" indent="-342900">
              <a:buClr>
                <a:srgbClr val="C0CF3A">
                  <a:lumMod val="50000"/>
                </a:srgbClr>
              </a:buClr>
            </a:pPr>
            <a:r>
              <a:rPr lang="en-US" altLang="zh-TW" u="sng" dirty="0">
                <a:hlinkClick r:id="rId3"/>
              </a:rPr>
              <a:t>Transportation research record (</a:t>
            </a:r>
            <a:r>
              <a:rPr lang="zh-TW" altLang="en-US" u="sng" dirty="0">
                <a:hlinkClick r:id="rId3"/>
              </a:rPr>
              <a:t>電子版</a:t>
            </a:r>
            <a:r>
              <a:rPr lang="en-US" altLang="zh-TW" u="sng" dirty="0">
                <a:hlinkClick r:id="rId3"/>
              </a:rPr>
              <a:t>)</a:t>
            </a:r>
            <a:r>
              <a:rPr lang="zh-TW" altLang="en-US" dirty="0"/>
              <a:t> </a:t>
            </a:r>
            <a:endParaRPr lang="en-US" altLang="zh-TW" dirty="0" smtClean="0"/>
          </a:p>
          <a:p>
            <a:pPr marL="342900" indent="-342900">
              <a:buClr>
                <a:srgbClr val="C0CF3A">
                  <a:lumMod val="50000"/>
                </a:srgbClr>
              </a:buClr>
            </a:pPr>
            <a:r>
              <a:rPr lang="en-US" altLang="zh-TW" u="sng" dirty="0">
                <a:hlinkClick r:id="rId4"/>
              </a:rPr>
              <a:t>Transportation research. Part A, policy and practice (</a:t>
            </a:r>
            <a:r>
              <a:rPr lang="zh-TW" altLang="en-US" u="sng" dirty="0">
                <a:hlinkClick r:id="rId4"/>
              </a:rPr>
              <a:t>電子版</a:t>
            </a:r>
            <a:r>
              <a:rPr lang="en-US" altLang="zh-TW" u="sng" dirty="0">
                <a:hlinkClick r:id="rId4"/>
              </a:rPr>
              <a:t>)</a:t>
            </a:r>
            <a:r>
              <a:rPr lang="zh-TW" altLang="en-US" dirty="0"/>
              <a:t> </a:t>
            </a:r>
            <a:endParaRPr lang="en-US" altLang="zh-TW" dirty="0" smtClean="0"/>
          </a:p>
          <a:p>
            <a:pPr marL="342900" indent="-342900">
              <a:buClr>
                <a:srgbClr val="C0CF3A">
                  <a:lumMod val="50000"/>
                </a:srgbClr>
              </a:buClr>
            </a:pPr>
            <a:r>
              <a:rPr lang="en-US" altLang="zh-TW" u="sng" dirty="0">
                <a:hlinkClick r:id="rId5"/>
              </a:rPr>
              <a:t>Transportation research. Part B, methodological (</a:t>
            </a:r>
            <a:r>
              <a:rPr lang="zh-TW" altLang="en-US" u="sng" dirty="0">
                <a:hlinkClick r:id="rId5"/>
              </a:rPr>
              <a:t>電子版</a:t>
            </a:r>
            <a:r>
              <a:rPr lang="en-US" altLang="zh-TW" u="sng" dirty="0">
                <a:hlinkClick r:id="rId5"/>
              </a:rPr>
              <a:t>)</a:t>
            </a:r>
            <a:r>
              <a:rPr lang="zh-TW" altLang="en-US" dirty="0"/>
              <a:t> </a:t>
            </a:r>
            <a:endParaRPr lang="en-US" altLang="zh-TW" dirty="0" smtClean="0"/>
          </a:p>
          <a:p>
            <a:pPr marL="342900" indent="-342900">
              <a:buClr>
                <a:srgbClr val="C0CF3A">
                  <a:lumMod val="50000"/>
                </a:srgbClr>
              </a:buClr>
            </a:pPr>
            <a:r>
              <a:rPr lang="en-US" altLang="zh-TW" u="sng" dirty="0">
                <a:hlinkClick r:id="rId6"/>
              </a:rPr>
              <a:t>Transportation research. Part C, emerging technologies (</a:t>
            </a:r>
            <a:r>
              <a:rPr lang="zh-TW" altLang="en-US" u="sng" dirty="0">
                <a:hlinkClick r:id="rId6"/>
              </a:rPr>
              <a:t>電子版</a:t>
            </a:r>
            <a:r>
              <a:rPr lang="en-US" altLang="zh-TW" u="sng" dirty="0">
                <a:hlinkClick r:id="rId6"/>
              </a:rPr>
              <a:t>)</a:t>
            </a:r>
            <a:r>
              <a:rPr lang="zh-TW" altLang="en-US" dirty="0"/>
              <a:t> </a:t>
            </a:r>
            <a:endParaRPr lang="en-US" altLang="zh-TW" dirty="0" smtClean="0"/>
          </a:p>
          <a:p>
            <a:pPr marL="342900" indent="-342900">
              <a:buClr>
                <a:srgbClr val="C0CF3A">
                  <a:lumMod val="50000"/>
                </a:srgbClr>
              </a:buClr>
            </a:pPr>
            <a:r>
              <a:rPr lang="en-US" altLang="zh-TW" u="sng" dirty="0">
                <a:hlinkClick r:id="rId7"/>
              </a:rPr>
              <a:t>Transportation research. Part D, transport and environment (</a:t>
            </a:r>
            <a:r>
              <a:rPr lang="zh-TW" altLang="en-US" u="sng" dirty="0">
                <a:hlinkClick r:id="rId7"/>
              </a:rPr>
              <a:t>電子版</a:t>
            </a:r>
            <a:r>
              <a:rPr lang="en-US" altLang="zh-TW" u="sng" dirty="0">
                <a:hlinkClick r:id="rId7"/>
              </a:rPr>
              <a:t>)</a:t>
            </a:r>
            <a:r>
              <a:rPr lang="zh-TW" altLang="en-US" dirty="0"/>
              <a:t> </a:t>
            </a:r>
            <a:endParaRPr lang="en-US" altLang="zh-TW" dirty="0" smtClean="0"/>
          </a:p>
          <a:p>
            <a:pPr marL="342900" indent="-342900">
              <a:buClr>
                <a:srgbClr val="C0CF3A">
                  <a:lumMod val="50000"/>
                </a:srgbClr>
              </a:buClr>
            </a:pPr>
            <a:r>
              <a:rPr lang="en-US" altLang="zh-TW" u="sng" dirty="0">
                <a:hlinkClick r:id="rId8"/>
              </a:rPr>
              <a:t>Transportation research. Part E, logistics and transportation review (</a:t>
            </a:r>
            <a:r>
              <a:rPr lang="zh-TW" altLang="en-US" u="sng" dirty="0">
                <a:hlinkClick r:id="rId8"/>
              </a:rPr>
              <a:t>電子版</a:t>
            </a:r>
            <a:r>
              <a:rPr lang="en-US" altLang="zh-TW" u="sng" dirty="0">
                <a:hlinkClick r:id="rId8"/>
              </a:rPr>
              <a:t>)</a:t>
            </a:r>
            <a:r>
              <a:rPr lang="zh-TW" altLang="en-US" dirty="0"/>
              <a:t> </a:t>
            </a:r>
            <a:endParaRPr lang="en-US" altLang="zh-TW" dirty="0" smtClean="0"/>
          </a:p>
          <a:p>
            <a:pPr marL="342900" indent="-342900">
              <a:buClr>
                <a:srgbClr val="C0CF3A">
                  <a:lumMod val="50000"/>
                </a:srgbClr>
              </a:buClr>
            </a:pPr>
            <a:r>
              <a:rPr lang="en-US" altLang="zh-TW" u="sng" dirty="0">
                <a:hlinkClick r:id="rId9"/>
              </a:rPr>
              <a:t>Transportation research. Part F, traffic psychology and </a:t>
            </a:r>
            <a:r>
              <a:rPr lang="en-US" altLang="zh-TW" u="sng" dirty="0" err="1">
                <a:hlinkClick r:id="rId9"/>
              </a:rPr>
              <a:t>behaviour</a:t>
            </a:r>
            <a:r>
              <a:rPr lang="en-US" altLang="zh-TW" u="sng" dirty="0">
                <a:hlinkClick r:id="rId9"/>
              </a:rPr>
              <a:t> (</a:t>
            </a:r>
            <a:r>
              <a:rPr lang="zh-TW" altLang="en-US" u="sng" dirty="0">
                <a:hlinkClick r:id="rId9"/>
              </a:rPr>
              <a:t>電子版</a:t>
            </a:r>
            <a:r>
              <a:rPr lang="en-US" altLang="zh-TW" u="sng" dirty="0">
                <a:hlinkClick r:id="rId9"/>
              </a:rPr>
              <a:t>)</a:t>
            </a:r>
            <a:r>
              <a:rPr lang="zh-TW" altLang="en-US" dirty="0"/>
              <a:t> </a:t>
            </a:r>
            <a:endParaRPr lang="en-US" altLang="zh-TW" dirty="0" smtClean="0"/>
          </a:p>
          <a:p>
            <a:pPr marL="342900" indent="-342900">
              <a:buClr>
                <a:srgbClr val="C0CF3A">
                  <a:lumMod val="50000"/>
                </a:srgbClr>
              </a:buClr>
            </a:pPr>
            <a:r>
              <a:rPr lang="en-US" altLang="zh-TW" u="sng" dirty="0">
                <a:hlinkClick r:id="rId10"/>
              </a:rPr>
              <a:t>Transportation science</a:t>
            </a:r>
            <a:r>
              <a:rPr lang="en-US" altLang="zh-TW" dirty="0"/>
              <a:t> </a:t>
            </a:r>
            <a:endParaRPr lang="en-US" altLang="zh-TW" dirty="0" smtClean="0"/>
          </a:p>
          <a:p>
            <a:pPr marL="342900" indent="-342900">
              <a:buClr>
                <a:srgbClr val="C0CF3A">
                  <a:lumMod val="50000"/>
                </a:srgbClr>
              </a:buClr>
            </a:pPr>
            <a:r>
              <a:rPr lang="en-US" altLang="zh-TW" u="sng" dirty="0">
                <a:hlinkClick r:id="rId11"/>
              </a:rPr>
              <a:t>Urban geography (</a:t>
            </a:r>
            <a:r>
              <a:rPr lang="zh-TW" altLang="en-US" u="sng" dirty="0">
                <a:hlinkClick r:id="rId11"/>
              </a:rPr>
              <a:t>電子版</a:t>
            </a:r>
            <a:r>
              <a:rPr lang="en-US" altLang="zh-TW" u="sng" dirty="0">
                <a:hlinkClick r:id="rId11"/>
              </a:rPr>
              <a:t>)</a:t>
            </a:r>
            <a:r>
              <a:rPr lang="zh-TW" altLang="en-US" dirty="0"/>
              <a:t> </a:t>
            </a:r>
            <a:endParaRPr lang="en-US" altLang="zh-TW" dirty="0" smtClean="0"/>
          </a:p>
          <a:p>
            <a:pPr marL="342900" indent="-342900">
              <a:buClr>
                <a:srgbClr val="C0CF3A">
                  <a:lumMod val="50000"/>
                </a:srgbClr>
              </a:buClr>
            </a:pPr>
            <a:r>
              <a:rPr lang="en-US" altLang="zh-TW" dirty="0">
                <a:latin typeface="微軟正黑體" panose="020B0604030504040204" pitchFamily="34" charset="-120"/>
                <a:sym typeface="新細明體" panose="02020500000000000000" pitchFamily="18" charset="-120"/>
                <a:hlinkClick r:id="rId12"/>
              </a:rPr>
              <a:t>The Transportation Research </a:t>
            </a:r>
            <a:r>
              <a:rPr lang="en-US" altLang="zh-TW" dirty="0" smtClean="0">
                <a:latin typeface="微軟正黑體" panose="020B0604030504040204" pitchFamily="34" charset="-120"/>
                <a:sym typeface="新細明體" panose="02020500000000000000" pitchFamily="18" charset="-120"/>
                <a:hlinkClick r:id="rId12"/>
              </a:rPr>
              <a:t>Board publications</a:t>
            </a:r>
            <a:endParaRPr lang="en-US" altLang="zh-TW" dirty="0">
              <a:latin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65760" lvl="1" indent="0">
              <a:buClr>
                <a:srgbClr val="C0CF3A">
                  <a:lumMod val="50000"/>
                </a:srgbClr>
              </a:buClr>
              <a:buNone/>
            </a:pPr>
            <a:endParaRPr lang="en-US" altLang="zh-TW" dirty="0">
              <a:latin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65760" lvl="1" indent="0">
              <a:buClr>
                <a:srgbClr val="C0CF3A">
                  <a:lumMod val="50000"/>
                </a:srgbClr>
              </a:buClr>
              <a:buNone/>
            </a:pPr>
            <a:endParaRPr lang="en-US" altLang="zh-TW" b="1" dirty="0">
              <a:solidFill>
                <a:srgbClr val="FF9900"/>
              </a:solidFill>
              <a:latin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0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65760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0" indent="0" rtl="0">
              <a:buNone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運輸管理學系研究生講習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42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2384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en-US" altLang="zh-TW" dirty="0" smtClean="0">
                <a:latin typeface="新細明體" panose="02020500000000000000" pitchFamily="18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/>
            </a:r>
            <a:br>
              <a:rPr lang="en-US" altLang="zh-TW" dirty="0" smtClean="0">
                <a:latin typeface="新細明體" panose="02020500000000000000" pitchFamily="18" charset="-120"/>
                <a:ea typeface="微軟正黑體" panose="020B0604030504040204" pitchFamily="34" charset="-120"/>
                <a:sym typeface="新細明體" panose="02020500000000000000" pitchFamily="18" charset="-120"/>
              </a:rPr>
            </a:br>
            <a:endParaRPr lang="zh-TW" altLang="en-US" dirty="0">
              <a:latin typeface="新細明體" panose="02020500000000000000" pitchFamily="18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1" t="22247" r="7873" b="28243"/>
          <a:stretch/>
        </p:blipFill>
        <p:spPr>
          <a:xfrm>
            <a:off x="4000500" y="1512277"/>
            <a:ext cx="4141178" cy="2558562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684069" y="4070839"/>
            <a:ext cx="10728643" cy="181588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800" b="1" dirty="0" smtClean="0"/>
              <a:t>如何從雲端</a:t>
            </a:r>
            <a:r>
              <a:rPr lang="zh-TW" altLang="en-US" sz="2800" b="1" dirty="0"/>
              <a:t>圖書館自動化系統查詢陳菀蕙老師</a:t>
            </a:r>
            <a:r>
              <a:rPr lang="zh-TW" altLang="en-US" sz="2800" b="1" dirty="0" smtClean="0"/>
              <a:t>的期刊文章？</a:t>
            </a:r>
            <a:endParaRPr lang="en-US" altLang="zh-TW" sz="2800" b="1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800" b="1" dirty="0" smtClean="0"/>
              <a:t>請用</a:t>
            </a:r>
            <a:r>
              <a:rPr lang="zh-TW" altLang="en-US" sz="2800" b="1" dirty="0"/>
              <a:t>雲端</a:t>
            </a:r>
            <a:r>
              <a:rPr lang="zh-TW" altLang="en-US" sz="2800" b="1" dirty="0" smtClean="0"/>
              <a:t>圖書館自動化系統蒐集美國</a:t>
            </a:r>
            <a:r>
              <a:rPr lang="en-US" altLang="zh-TW" sz="2800" b="1" dirty="0">
                <a:solidFill>
                  <a:srgbClr val="FF0000"/>
                </a:solidFill>
              </a:rPr>
              <a:t>Transportation Research </a:t>
            </a:r>
            <a:endParaRPr lang="en-US" altLang="zh-TW" sz="2800" b="1" dirty="0" smtClean="0">
              <a:solidFill>
                <a:srgbClr val="FF0000"/>
              </a:solidFill>
            </a:endParaRPr>
          </a:p>
          <a:p>
            <a:r>
              <a:rPr lang="zh-TW" altLang="en-US" sz="2800" b="1" dirty="0">
                <a:solidFill>
                  <a:srgbClr val="FF0000"/>
                </a:solidFill>
              </a:rPr>
              <a:t> </a:t>
            </a:r>
            <a:r>
              <a:rPr lang="zh-TW" altLang="en-US" sz="2800" b="1" dirty="0" smtClean="0">
                <a:solidFill>
                  <a:srgbClr val="FF0000"/>
                </a:solidFill>
              </a:rPr>
              <a:t>    </a:t>
            </a:r>
            <a:r>
              <a:rPr lang="en-US" altLang="zh-TW" sz="2800" b="1" dirty="0" smtClean="0">
                <a:solidFill>
                  <a:srgbClr val="FF0000"/>
                </a:solidFill>
              </a:rPr>
              <a:t>Board</a:t>
            </a:r>
            <a:r>
              <a:rPr lang="zh-TW" altLang="en-US" sz="2800" b="1" dirty="0" smtClean="0"/>
              <a:t>的出版品</a:t>
            </a:r>
            <a:endParaRPr lang="en-US" altLang="zh-TW" sz="2800" b="1" dirty="0" smtClean="0">
              <a:solidFill>
                <a:srgbClr val="FF0000"/>
              </a:solidFill>
            </a:endParaRPr>
          </a:p>
          <a:p>
            <a:endParaRPr lang="zh-TW" altLang="en-US" sz="2800" b="1" dirty="0" err="1" smtClean="0"/>
          </a:p>
        </p:txBody>
      </p:sp>
    </p:spTree>
    <p:extLst>
      <p:ext uri="{BB962C8B-B14F-4D97-AF65-F5344CB8AC3E}">
        <p14:creationId xmlns:p14="http://schemas.microsoft.com/office/powerpoint/2010/main" val="407353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en-US" altLang="zh-TW" dirty="0" smtClean="0">
                <a:latin typeface="新細明體" panose="02020500000000000000" pitchFamily="18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/>
            </a:r>
            <a:br>
              <a:rPr lang="en-US" altLang="zh-TW" dirty="0" smtClean="0">
                <a:latin typeface="新細明體" panose="02020500000000000000" pitchFamily="18" charset="-120"/>
                <a:ea typeface="微軟正黑體" panose="020B0604030504040204" pitchFamily="34" charset="-120"/>
                <a:sym typeface="新細明體" panose="02020500000000000000" pitchFamily="18" charset="-120"/>
              </a:rPr>
            </a:br>
            <a:endParaRPr lang="zh-TW" altLang="en-US" dirty="0">
              <a:latin typeface="新細明體" panose="02020500000000000000" pitchFamily="18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1" t="22247" r="7873" b="28243"/>
          <a:stretch/>
        </p:blipFill>
        <p:spPr>
          <a:xfrm>
            <a:off x="4255475" y="696779"/>
            <a:ext cx="3013400" cy="1861782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6892" y="2418983"/>
            <a:ext cx="9667875" cy="374332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7" name="矩形 6"/>
          <p:cNvSpPr/>
          <p:nvPr/>
        </p:nvSpPr>
        <p:spPr>
          <a:xfrm>
            <a:off x="1450732" y="2974682"/>
            <a:ext cx="3552089" cy="451435"/>
          </a:xfrm>
          <a:prstGeom prst="rect">
            <a:avLst/>
          </a:prstGeom>
          <a:noFill/>
          <a:ln w="28575">
            <a:solidFill>
              <a:srgbClr val="FF33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7183317" y="2653763"/>
            <a:ext cx="3552089" cy="451435"/>
          </a:xfrm>
          <a:prstGeom prst="rect">
            <a:avLst/>
          </a:prstGeom>
          <a:noFill/>
          <a:ln w="28575">
            <a:solidFill>
              <a:srgbClr val="FF33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9880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en-US" altLang="zh-TW" dirty="0" smtClean="0">
                <a:latin typeface="新細明體" panose="02020500000000000000" pitchFamily="18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/>
            </a:r>
            <a:br>
              <a:rPr lang="en-US" altLang="zh-TW" dirty="0" smtClean="0">
                <a:latin typeface="新細明體" panose="02020500000000000000" pitchFamily="18" charset="-120"/>
                <a:ea typeface="微軟正黑體" panose="020B0604030504040204" pitchFamily="34" charset="-120"/>
                <a:sym typeface="新細明體" panose="02020500000000000000" pitchFamily="18" charset="-120"/>
              </a:rPr>
            </a:br>
            <a:endParaRPr lang="zh-TW" altLang="en-US" dirty="0">
              <a:latin typeface="新細明體" panose="02020500000000000000" pitchFamily="18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1" t="22247" r="7873" b="28243"/>
          <a:stretch/>
        </p:blipFill>
        <p:spPr>
          <a:xfrm>
            <a:off x="4255475" y="696779"/>
            <a:ext cx="3013400" cy="1861782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4162" y="2317732"/>
            <a:ext cx="8721970" cy="366983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644162" y="2332843"/>
            <a:ext cx="3552089" cy="451435"/>
          </a:xfrm>
          <a:prstGeom prst="rect">
            <a:avLst/>
          </a:prstGeom>
          <a:noFill/>
          <a:ln w="28575">
            <a:solidFill>
              <a:srgbClr val="FF33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447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609600" y="464443"/>
            <a:ext cx="10972800" cy="1143000"/>
          </a:xfrm>
        </p:spPr>
        <p:txBody>
          <a:bodyPr rtlCol="0"/>
          <a:lstStyle/>
          <a:p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論文寫作的好工具</a:t>
            </a:r>
            <a:endParaRPr lang="zh-TW" altLang="en-US" dirty="0"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609600" y="1705708"/>
            <a:ext cx="10972800" cy="5015768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圖書館首頁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=&gt;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資源指引 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=&gt;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論文寫作與學術倫理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0" indent="0" rtl="0">
              <a:buNone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0" indent="0" rtl="0">
              <a:buNone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運輸管理學系研究生講習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46</a:t>
            </a:fld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/>
          <a:srcRect l="-820" t="7949" r="820" b="9827"/>
          <a:stretch/>
        </p:blipFill>
        <p:spPr>
          <a:xfrm>
            <a:off x="1160583" y="2303585"/>
            <a:ext cx="6506309" cy="4286556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81983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629921" y="528242"/>
            <a:ext cx="10972800" cy="1143000"/>
          </a:xfrm>
        </p:spPr>
        <p:txBody>
          <a:bodyPr rtlCol="0"/>
          <a:lstStyle/>
          <a:p>
            <a:pPr rtl="0"/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論文寫作好工具 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--</a:t>
            </a:r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 </a:t>
            </a:r>
            <a:r>
              <a:rPr lang="en-US" altLang="zh-TW" sz="40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新細明體" panose="02020500000000000000" pitchFamily="18" charset="-120"/>
              </a:rPr>
              <a:t>EndNote</a:t>
            </a:r>
            <a:endParaRPr lang="zh-TW" altLang="en-US" sz="4000" dirty="0">
              <a:solidFill>
                <a:srgbClr val="FFC000"/>
              </a:solidFill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228600" y="1735042"/>
            <a:ext cx="11790485" cy="5017450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marL="393192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運輸管理學系研究生講習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/>
          </p:nvPr>
        </p:nvGraphicFramePr>
        <p:xfrm>
          <a:off x="228600" y="1746087"/>
          <a:ext cx="11790485" cy="4968826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6947164">
                  <a:extLst>
                    <a:ext uri="{9D8B030D-6E8A-4147-A177-3AD203B41FA5}">
                      <a16:colId xmlns:a16="http://schemas.microsoft.com/office/drawing/2014/main" val="990811724"/>
                    </a:ext>
                  </a:extLst>
                </a:gridCol>
                <a:gridCol w="4843321">
                  <a:extLst>
                    <a:ext uri="{9D8B030D-6E8A-4147-A177-3AD203B41FA5}">
                      <a16:colId xmlns:a16="http://schemas.microsoft.com/office/drawing/2014/main" val="4035006207"/>
                    </a:ext>
                  </a:extLst>
                </a:gridCol>
              </a:tblGrid>
              <a:tr h="677009">
                <a:tc gridSpan="2">
                  <a:txBody>
                    <a:bodyPr/>
                    <a:lstStyle/>
                    <a:p>
                      <a:pPr marL="0" marR="0" lvl="2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dirty="0" smtClean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+mn-ea"/>
                          <a:sym typeface="新細明體" panose="02020500000000000000" pitchFamily="18" charset="-120"/>
                        </a:rPr>
                        <a:t>Step 1</a:t>
                      </a:r>
                      <a:r>
                        <a:rPr lang="zh-TW" altLang="en-US" sz="2800" dirty="0" smtClean="0">
                          <a:latin typeface="微軟正黑體" panose="020B0604030504040204" pitchFamily="34" charset="-120"/>
                          <a:ea typeface="+mn-ea"/>
                          <a:sym typeface="新細明體" panose="02020500000000000000" pitchFamily="18" charset="-120"/>
                        </a:rPr>
                        <a:t>：</a:t>
                      </a:r>
                      <a:r>
                        <a:rPr lang="zh-TW" altLang="en-US" sz="2800" dirty="0" smtClean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+mn-ea"/>
                          <a:sym typeface="新細明體" panose="02020500000000000000" pitchFamily="18" charset="-120"/>
                        </a:rPr>
                        <a:t>下載</a:t>
                      </a:r>
                      <a:r>
                        <a:rPr lang="zh-TW" altLang="en-US" sz="2800" dirty="0" smtClean="0">
                          <a:latin typeface="微軟正黑體" panose="020B0604030504040204" pitchFamily="34" charset="-120"/>
                          <a:ea typeface="+mn-ea"/>
                          <a:sym typeface="新細明體" panose="02020500000000000000" pitchFamily="18" charset="-120"/>
                        </a:rPr>
                        <a:t>與安裝</a:t>
                      </a:r>
                      <a:endParaRPr lang="en-US" altLang="zh-TW" sz="2800" dirty="0" smtClean="0">
                        <a:latin typeface="微軟正黑體" panose="020B0604030504040204" pitchFamily="34" charset="-120"/>
                        <a:ea typeface="+mn-ea"/>
                        <a:sym typeface="新細明體" panose="02020500000000000000" pitchFamily="18" charset="-120"/>
                      </a:endParaRPr>
                    </a:p>
                    <a:p>
                      <a:pPr algn="ctr"/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2564701"/>
                  </a:ext>
                </a:extLst>
              </a:tr>
              <a:tr h="4176346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598608"/>
                  </a:ext>
                </a:extLst>
              </a:tr>
            </a:tbl>
          </a:graphicData>
        </a:graphic>
      </p:graphicFrame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3"/>
          <a:srcRect t="12467"/>
          <a:stretch/>
        </p:blipFill>
        <p:spPr>
          <a:xfrm>
            <a:off x="457199" y="2664069"/>
            <a:ext cx="6453554" cy="3947745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0032" y="3077307"/>
            <a:ext cx="4529964" cy="3295036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47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2356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629921" y="528242"/>
            <a:ext cx="10972800" cy="1143000"/>
          </a:xfrm>
        </p:spPr>
        <p:txBody>
          <a:bodyPr rtlCol="0"/>
          <a:lstStyle/>
          <a:p>
            <a:pPr rtl="0"/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論文寫作好工具 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--</a:t>
            </a:r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 </a:t>
            </a:r>
            <a:r>
              <a:rPr lang="en-US" altLang="zh-TW" sz="40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新細明體" panose="02020500000000000000" pitchFamily="18" charset="-120"/>
              </a:rPr>
              <a:t>EndNote</a:t>
            </a:r>
            <a:endParaRPr lang="zh-TW" altLang="en-US" sz="4000" dirty="0">
              <a:solidFill>
                <a:srgbClr val="FFC000"/>
              </a:solidFill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228600" y="1735042"/>
            <a:ext cx="11790485" cy="5017450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marL="393192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運輸管理學系研究生講習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/>
          </p:nvPr>
        </p:nvGraphicFramePr>
        <p:xfrm>
          <a:off x="228600" y="1746087"/>
          <a:ext cx="11790485" cy="4968826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1790485">
                  <a:extLst>
                    <a:ext uri="{9D8B030D-6E8A-4147-A177-3AD203B41FA5}">
                      <a16:colId xmlns:a16="http://schemas.microsoft.com/office/drawing/2014/main" val="990811724"/>
                    </a:ext>
                  </a:extLst>
                </a:gridCol>
              </a:tblGrid>
              <a:tr h="677009">
                <a:tc>
                  <a:txBody>
                    <a:bodyPr/>
                    <a:lstStyle/>
                    <a:p>
                      <a:pPr marL="0" marR="0" lvl="2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dirty="0" smtClean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+mn-ea"/>
                          <a:sym typeface="新細明體" panose="02020500000000000000" pitchFamily="18" charset="-120"/>
                        </a:rPr>
                        <a:t>Step 1</a:t>
                      </a:r>
                      <a:r>
                        <a:rPr lang="zh-TW" altLang="en-US" sz="2800" dirty="0" smtClean="0">
                          <a:latin typeface="微軟正黑體" panose="020B0604030504040204" pitchFamily="34" charset="-120"/>
                          <a:ea typeface="+mn-ea"/>
                          <a:sym typeface="新細明體" panose="02020500000000000000" pitchFamily="18" charset="-120"/>
                        </a:rPr>
                        <a:t>：</a:t>
                      </a:r>
                      <a:r>
                        <a:rPr lang="zh-TW" altLang="en-US" sz="28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+mn-ea"/>
                          <a:sym typeface="新細明體" panose="02020500000000000000" pitchFamily="18" charset="-120"/>
                        </a:rPr>
                        <a:t>下載</a:t>
                      </a:r>
                      <a:r>
                        <a:rPr lang="zh-TW" altLang="en-US" sz="2800" dirty="0" smtClean="0">
                          <a:latin typeface="微軟正黑體" panose="020B0604030504040204" pitchFamily="34" charset="-120"/>
                          <a:ea typeface="+mn-ea"/>
                          <a:sym typeface="新細明體" panose="02020500000000000000" pitchFamily="18" charset="-120"/>
                        </a:rPr>
                        <a:t>與</a:t>
                      </a:r>
                      <a:r>
                        <a:rPr lang="zh-TW" altLang="en-US" sz="2800" dirty="0" smtClean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+mn-ea"/>
                          <a:sym typeface="新細明體" panose="02020500000000000000" pitchFamily="18" charset="-120"/>
                        </a:rPr>
                        <a:t>安裝</a:t>
                      </a:r>
                      <a:endParaRPr lang="en-US" altLang="zh-TW" sz="2800" dirty="0" smtClean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+mn-ea"/>
                        <a:sym typeface="新細明體" panose="02020500000000000000" pitchFamily="18" charset="-120"/>
                      </a:endParaRPr>
                    </a:p>
                    <a:p>
                      <a:pPr algn="ctr"/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2564701"/>
                  </a:ext>
                </a:extLst>
              </a:tr>
              <a:tr h="4176346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598608"/>
                  </a:ext>
                </a:extLst>
              </a:tr>
            </a:tbl>
          </a:graphicData>
        </a:graphic>
      </p:graphicFrame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48</a:t>
            </a:fld>
            <a:endParaRPr lang="zh-TW" altLang="en-US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" t="633" r="-1"/>
          <a:stretch/>
        </p:blipFill>
        <p:spPr>
          <a:xfrm>
            <a:off x="250033" y="2848545"/>
            <a:ext cx="4513744" cy="3502913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" t="1615" r="1463" b="3646"/>
          <a:stretch/>
        </p:blipFill>
        <p:spPr>
          <a:xfrm>
            <a:off x="1790648" y="2879561"/>
            <a:ext cx="4677508" cy="3552092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" r="1429" b="2127"/>
          <a:stretch/>
        </p:blipFill>
        <p:spPr>
          <a:xfrm>
            <a:off x="3186175" y="2818700"/>
            <a:ext cx="4709880" cy="3580704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670" r="1265"/>
          <a:stretch/>
        </p:blipFill>
        <p:spPr>
          <a:xfrm>
            <a:off x="5072629" y="2779098"/>
            <a:ext cx="4732745" cy="3641805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" r="1059" b="2775"/>
          <a:stretch/>
        </p:blipFill>
        <p:spPr>
          <a:xfrm>
            <a:off x="7052815" y="2746534"/>
            <a:ext cx="4735101" cy="358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81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629921" y="528242"/>
            <a:ext cx="10972800" cy="1143000"/>
          </a:xfrm>
        </p:spPr>
        <p:txBody>
          <a:bodyPr rtlCol="0"/>
          <a:lstStyle/>
          <a:p>
            <a:pPr rtl="0"/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論文寫作好工具 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--</a:t>
            </a:r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 </a:t>
            </a:r>
            <a:r>
              <a:rPr lang="en-US" altLang="zh-TW" sz="40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新細明體" panose="02020500000000000000" pitchFamily="18" charset="-120"/>
              </a:rPr>
              <a:t>EndNote</a:t>
            </a:r>
            <a:endParaRPr lang="zh-TW" altLang="en-US" sz="4000" dirty="0">
              <a:solidFill>
                <a:srgbClr val="FFC000"/>
              </a:solidFill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228600" y="1735042"/>
            <a:ext cx="11790485" cy="5017450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marL="393192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運輸管理學系研究生講習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/>
          </p:nvPr>
        </p:nvGraphicFramePr>
        <p:xfrm>
          <a:off x="228600" y="1746087"/>
          <a:ext cx="11790485" cy="4968826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1790485">
                  <a:extLst>
                    <a:ext uri="{9D8B030D-6E8A-4147-A177-3AD203B41FA5}">
                      <a16:colId xmlns:a16="http://schemas.microsoft.com/office/drawing/2014/main" val="990811724"/>
                    </a:ext>
                  </a:extLst>
                </a:gridCol>
              </a:tblGrid>
              <a:tr h="677009">
                <a:tc>
                  <a:txBody>
                    <a:bodyPr/>
                    <a:lstStyle/>
                    <a:p>
                      <a:pPr marL="0" marR="0" lvl="2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dirty="0" smtClean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+mn-ea"/>
                          <a:sym typeface="新細明體" panose="02020500000000000000" pitchFamily="18" charset="-120"/>
                        </a:rPr>
                        <a:t>Step 1</a:t>
                      </a:r>
                      <a:r>
                        <a:rPr lang="zh-TW" altLang="en-US" sz="2800" dirty="0" smtClean="0">
                          <a:latin typeface="微軟正黑體" panose="020B0604030504040204" pitchFamily="34" charset="-120"/>
                          <a:ea typeface="+mn-ea"/>
                          <a:sym typeface="新細明體" panose="02020500000000000000" pitchFamily="18" charset="-120"/>
                        </a:rPr>
                        <a:t>：</a:t>
                      </a:r>
                      <a:r>
                        <a:rPr lang="zh-TW" altLang="en-US" sz="28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+mn-ea"/>
                          <a:sym typeface="新細明體" panose="02020500000000000000" pitchFamily="18" charset="-120"/>
                        </a:rPr>
                        <a:t>下載</a:t>
                      </a:r>
                      <a:r>
                        <a:rPr lang="zh-TW" altLang="en-US" sz="2800" dirty="0" smtClean="0">
                          <a:latin typeface="微軟正黑體" panose="020B0604030504040204" pitchFamily="34" charset="-120"/>
                          <a:ea typeface="+mn-ea"/>
                          <a:sym typeface="新細明體" panose="02020500000000000000" pitchFamily="18" charset="-120"/>
                        </a:rPr>
                        <a:t>與</a:t>
                      </a:r>
                      <a:r>
                        <a:rPr lang="zh-TW" altLang="en-US" sz="2800" dirty="0" smtClean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+mn-ea"/>
                          <a:sym typeface="新細明體" panose="02020500000000000000" pitchFamily="18" charset="-120"/>
                        </a:rPr>
                        <a:t>安裝</a:t>
                      </a:r>
                      <a:endParaRPr lang="en-US" altLang="zh-TW" sz="2800" dirty="0" smtClean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+mn-ea"/>
                        <a:sym typeface="新細明體" panose="02020500000000000000" pitchFamily="18" charset="-120"/>
                      </a:endParaRPr>
                    </a:p>
                    <a:p>
                      <a:pPr algn="ctr"/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2564701"/>
                  </a:ext>
                </a:extLst>
              </a:tr>
              <a:tr h="4176346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598608"/>
                  </a:ext>
                </a:extLst>
              </a:tr>
            </a:tbl>
          </a:graphicData>
        </a:graphic>
      </p:graphicFrame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49</a:t>
            </a:fld>
            <a:endParaRPr lang="zh-TW" altLang="en-US" dirty="0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40" y="2762427"/>
            <a:ext cx="4778154" cy="3703641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353" y="2781478"/>
            <a:ext cx="4770533" cy="3665538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" t="1371" r="1820"/>
          <a:stretch/>
        </p:blipFill>
        <p:spPr>
          <a:xfrm>
            <a:off x="3829050" y="2781478"/>
            <a:ext cx="4589584" cy="3637831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" r="2124" b="2796"/>
          <a:stretch/>
        </p:blipFill>
        <p:spPr>
          <a:xfrm>
            <a:off x="5408330" y="2864245"/>
            <a:ext cx="4721385" cy="3609405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" r="1637" b="3144"/>
          <a:stretch/>
        </p:blipFill>
        <p:spPr>
          <a:xfrm>
            <a:off x="7005851" y="2860677"/>
            <a:ext cx="4714936" cy="356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0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609600" y="501132"/>
            <a:ext cx="10972800" cy="1143000"/>
          </a:xfrm>
        </p:spPr>
        <p:txBody>
          <a:bodyPr rtlCol="0"/>
          <a:lstStyle/>
          <a:p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認識圖書館 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-- </a:t>
            </a:r>
            <a:r>
              <a:rPr lang="zh-TW" altLang="en-US" sz="40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總館各樓層介紹</a:t>
            </a:r>
            <a:endParaRPr lang="zh-TW" altLang="en-US" sz="4000" dirty="0">
              <a:solidFill>
                <a:srgbClr val="FFC000"/>
              </a:solidFill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121626" y="1721901"/>
            <a:ext cx="11948746" cy="4817012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r>
              <a:rPr lang="zh-TW" altLang="en-US" b="1" dirty="0" smtClean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一</a:t>
            </a:r>
            <a:r>
              <a:rPr lang="zh-TW" altLang="en-US" b="1" dirty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樓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：採編組業務：圖書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資料之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選擇、採購、分類、編目、加工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0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資訊管理學系研究生講習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1054352"/>
              </p:ext>
            </p:extLst>
          </p:nvPr>
        </p:nvGraphicFramePr>
        <p:xfrm>
          <a:off x="240323" y="2397578"/>
          <a:ext cx="11711352" cy="422303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3903784">
                  <a:extLst>
                    <a:ext uri="{9D8B030D-6E8A-4147-A177-3AD203B41FA5}">
                      <a16:colId xmlns:a16="http://schemas.microsoft.com/office/drawing/2014/main" val="3523513056"/>
                    </a:ext>
                  </a:extLst>
                </a:gridCol>
                <a:gridCol w="3903784">
                  <a:extLst>
                    <a:ext uri="{9D8B030D-6E8A-4147-A177-3AD203B41FA5}">
                      <a16:colId xmlns:a16="http://schemas.microsoft.com/office/drawing/2014/main" val="3473826885"/>
                    </a:ext>
                  </a:extLst>
                </a:gridCol>
                <a:gridCol w="3903784">
                  <a:extLst>
                    <a:ext uri="{9D8B030D-6E8A-4147-A177-3AD203B41FA5}">
                      <a16:colId xmlns:a16="http://schemas.microsoft.com/office/drawing/2014/main" val="4026517115"/>
                    </a:ext>
                  </a:extLst>
                </a:gridCol>
              </a:tblGrid>
              <a:tr h="422303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/>
                        <a:t>圖書師學廊道</a:t>
                      </a:r>
                      <a:endParaRPr lang="zh-TW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>
                          <a:latin typeface="微軟正黑體" panose="020B0604030504040204" pitchFamily="34" charset="-120"/>
                          <a:ea typeface="+mn-ea"/>
                          <a:sym typeface="新細明體" panose="02020500000000000000" pitchFamily="18" charset="-120"/>
                        </a:rPr>
                        <a:t>採購與編目組辦公室</a:t>
                      </a:r>
                      <a:endParaRPr lang="zh-TW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dirty="0" smtClean="0">
                          <a:latin typeface="+mj-ea"/>
                          <a:ea typeface="+mj-ea"/>
                          <a:sym typeface="新細明體" panose="02020500000000000000" pitchFamily="18" charset="-120"/>
                        </a:rPr>
                        <a:t>自習室</a:t>
                      </a:r>
                      <a:endParaRPr lang="zh-TW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3376394"/>
                  </a:ext>
                </a:extLst>
              </a:tr>
            </a:tbl>
          </a:graphicData>
        </a:graphic>
      </p:graphicFrame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642" y="2918241"/>
            <a:ext cx="3707776" cy="3623236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4"/>
          <a:srcRect t="27897"/>
          <a:stretch/>
        </p:blipFill>
        <p:spPr>
          <a:xfrm>
            <a:off x="8103253" y="2918241"/>
            <a:ext cx="3713609" cy="3623236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5"/>
          <a:srcRect t="23740"/>
          <a:stretch/>
        </p:blipFill>
        <p:spPr>
          <a:xfrm>
            <a:off x="4219781" y="2918242"/>
            <a:ext cx="3764775" cy="3623236"/>
          </a:xfrm>
          <a:prstGeom prst="rect">
            <a:avLst/>
          </a:prstGeom>
        </p:spPr>
      </p:pic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2959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629921" y="528242"/>
            <a:ext cx="10972800" cy="1143000"/>
          </a:xfrm>
        </p:spPr>
        <p:txBody>
          <a:bodyPr rtlCol="0"/>
          <a:lstStyle/>
          <a:p>
            <a:pPr rtl="0"/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論文寫作好工具 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--</a:t>
            </a:r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 </a:t>
            </a:r>
            <a:r>
              <a:rPr lang="en-US" altLang="zh-TW" sz="40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新細明體" panose="02020500000000000000" pitchFamily="18" charset="-120"/>
              </a:rPr>
              <a:t>EndNote</a:t>
            </a:r>
            <a:endParaRPr lang="zh-TW" altLang="en-US" sz="4000" dirty="0">
              <a:solidFill>
                <a:srgbClr val="FFC000"/>
              </a:solidFill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228600" y="1735042"/>
            <a:ext cx="11790485" cy="5017450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marL="393192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運輸管理學系研究生講習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/>
          </p:nvPr>
        </p:nvGraphicFramePr>
        <p:xfrm>
          <a:off x="228600" y="1746087"/>
          <a:ext cx="11790485" cy="4971236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1790485">
                  <a:extLst>
                    <a:ext uri="{9D8B030D-6E8A-4147-A177-3AD203B41FA5}">
                      <a16:colId xmlns:a16="http://schemas.microsoft.com/office/drawing/2014/main" val="990811724"/>
                    </a:ext>
                  </a:extLst>
                </a:gridCol>
              </a:tblGrid>
              <a:tr h="794890">
                <a:tc>
                  <a:txBody>
                    <a:bodyPr/>
                    <a:lstStyle/>
                    <a:p>
                      <a:pPr marL="0" marR="0" lvl="2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dirty="0" smtClean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+mn-ea"/>
                          <a:sym typeface="新細明體" panose="02020500000000000000" pitchFamily="18" charset="-120"/>
                        </a:rPr>
                        <a:t>Step 2</a:t>
                      </a:r>
                      <a:r>
                        <a:rPr lang="zh-TW" altLang="en-US" sz="2800" dirty="0" smtClean="0">
                          <a:latin typeface="微軟正黑體" panose="020B0604030504040204" pitchFamily="34" charset="-120"/>
                          <a:ea typeface="+mn-ea"/>
                          <a:sym typeface="新細明體" panose="02020500000000000000" pitchFamily="18" charset="-120"/>
                        </a:rPr>
                        <a:t>：建立</a:t>
                      </a:r>
                      <a:r>
                        <a:rPr lang="en-US" altLang="zh-TW" sz="2800" dirty="0" smtClean="0">
                          <a:latin typeface="微軟正黑體" panose="020B0604030504040204" pitchFamily="34" charset="-120"/>
                          <a:ea typeface="+mn-ea"/>
                          <a:sym typeface="新細明體" panose="02020500000000000000" pitchFamily="18" charset="-120"/>
                        </a:rPr>
                        <a:t>Library</a:t>
                      </a:r>
                      <a:endParaRPr lang="en-US" altLang="zh-TW" sz="2800" dirty="0" smtClean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+mn-ea"/>
                        <a:sym typeface="新細明體" panose="02020500000000000000" pitchFamily="18" charset="-120"/>
                      </a:endParaRPr>
                    </a:p>
                    <a:p>
                      <a:pPr algn="ctr"/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2564701"/>
                  </a:ext>
                </a:extLst>
              </a:tr>
              <a:tr h="4176346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598608"/>
                  </a:ext>
                </a:extLst>
              </a:tr>
            </a:tbl>
          </a:graphicData>
        </a:graphic>
      </p:graphicFrame>
      <p:pic>
        <p:nvPicPr>
          <p:cNvPr id="11" name="圖片 10"/>
          <p:cNvPicPr/>
          <p:nvPr/>
        </p:nvPicPr>
        <p:blipFill rotWithShape="1">
          <a:blip r:embed="rId3"/>
          <a:srcRect l="1366" t="493" r="77952" b="49950"/>
          <a:stretch/>
        </p:blipFill>
        <p:spPr bwMode="auto">
          <a:xfrm>
            <a:off x="629921" y="2636769"/>
            <a:ext cx="3622431" cy="3751969"/>
          </a:xfrm>
          <a:prstGeom prst="rect">
            <a:avLst/>
          </a:prstGeom>
          <a:ln w="28575">
            <a:solidFill>
              <a:srgbClr val="00CC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矩形 6"/>
          <p:cNvSpPr/>
          <p:nvPr/>
        </p:nvSpPr>
        <p:spPr>
          <a:xfrm>
            <a:off x="629921" y="3015762"/>
            <a:ext cx="914400" cy="228600"/>
          </a:xfrm>
          <a:prstGeom prst="rect">
            <a:avLst/>
          </a:prstGeom>
          <a:noFill/>
          <a:ln w="28575">
            <a:solidFill>
              <a:srgbClr val="FF33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8890" y="2654353"/>
            <a:ext cx="5029904" cy="3751969"/>
          </a:xfrm>
          <a:prstGeom prst="rect">
            <a:avLst/>
          </a:prstGeom>
          <a:ln w="28575">
            <a:solidFill>
              <a:srgbClr val="00CC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5"/>
          <a:srcRect r="25736"/>
          <a:stretch/>
        </p:blipFill>
        <p:spPr>
          <a:xfrm>
            <a:off x="6422136" y="3130062"/>
            <a:ext cx="5553504" cy="3096459"/>
          </a:xfrm>
          <a:prstGeom prst="rect">
            <a:avLst/>
          </a:prstGeom>
          <a:ln w="28575">
            <a:solidFill>
              <a:srgbClr val="00CC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50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8172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629921" y="528242"/>
            <a:ext cx="10972800" cy="1143000"/>
          </a:xfrm>
        </p:spPr>
        <p:txBody>
          <a:bodyPr rtlCol="0"/>
          <a:lstStyle/>
          <a:p>
            <a:pPr rtl="0"/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論文寫作好工具 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--</a:t>
            </a:r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 </a:t>
            </a:r>
            <a:r>
              <a:rPr lang="en-US" altLang="zh-TW" sz="40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新細明體" panose="02020500000000000000" pitchFamily="18" charset="-120"/>
              </a:rPr>
              <a:t>EndNote</a:t>
            </a:r>
            <a:endParaRPr lang="zh-TW" altLang="en-US" sz="4000" dirty="0">
              <a:solidFill>
                <a:srgbClr val="FFC000"/>
              </a:solidFill>
              <a:sym typeface="新細明體" panose="02020500000000000000" pitchFamily="18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運輸管理學系研究生講習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/>
          </p:nvPr>
        </p:nvGraphicFramePr>
        <p:xfrm>
          <a:off x="307730" y="1846385"/>
          <a:ext cx="11790485" cy="4968826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1790485">
                  <a:extLst>
                    <a:ext uri="{9D8B030D-6E8A-4147-A177-3AD203B41FA5}">
                      <a16:colId xmlns:a16="http://schemas.microsoft.com/office/drawing/2014/main" val="990811724"/>
                    </a:ext>
                  </a:extLst>
                </a:gridCol>
              </a:tblGrid>
              <a:tr h="553915">
                <a:tc>
                  <a:txBody>
                    <a:bodyPr/>
                    <a:lstStyle/>
                    <a:p>
                      <a:pPr marL="0" marR="0" lvl="2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dirty="0" smtClean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+mn-ea"/>
                          <a:sym typeface="新細明體" panose="02020500000000000000" pitchFamily="18" charset="-120"/>
                        </a:rPr>
                        <a:t>Step 3</a:t>
                      </a:r>
                      <a:r>
                        <a:rPr lang="zh-TW" altLang="en-US" sz="2800" dirty="0" smtClean="0">
                          <a:latin typeface="微軟正黑體" panose="020B0604030504040204" pitchFamily="34" charset="-120"/>
                          <a:ea typeface="+mn-ea"/>
                          <a:sym typeface="新細明體" panose="02020500000000000000" pitchFamily="18" charset="-120"/>
                        </a:rPr>
                        <a:t>：匯入資料</a:t>
                      </a:r>
                      <a:endParaRPr lang="en-US" altLang="zh-TW" sz="2800" dirty="0" smtClean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+mn-ea"/>
                        <a:sym typeface="新細明體" panose="02020500000000000000" pitchFamily="18" charset="-120"/>
                      </a:endParaRPr>
                    </a:p>
                    <a:p>
                      <a:pPr algn="ctr"/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2564701"/>
                  </a:ext>
                </a:extLst>
              </a:tr>
              <a:tr h="4176346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598608"/>
                  </a:ext>
                </a:extLst>
              </a:tr>
            </a:tbl>
          </a:graphicData>
        </a:graphic>
      </p:graphicFrame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/>
          <a:srcRect l="1639" t="2117" r="2786" b="10856"/>
          <a:stretch/>
        </p:blipFill>
        <p:spPr>
          <a:xfrm>
            <a:off x="2976794" y="2778369"/>
            <a:ext cx="6369429" cy="3892429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51</a:t>
            </a:fld>
            <a:endParaRPr lang="zh-TW" altLang="en-US" dirty="0"/>
          </a:p>
        </p:txBody>
      </p:sp>
      <p:sp>
        <p:nvSpPr>
          <p:cNvPr id="9" name="文字方塊 8"/>
          <p:cNvSpPr txBox="1"/>
          <p:nvPr/>
        </p:nvSpPr>
        <p:spPr>
          <a:xfrm>
            <a:off x="9636150" y="6114891"/>
            <a:ext cx="2339102" cy="307777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sz="1400" dirty="0" smtClean="0"/>
              <a:t>資料來源：台大圖書館網頁</a:t>
            </a:r>
          </a:p>
        </p:txBody>
      </p:sp>
    </p:spTree>
    <p:extLst>
      <p:ext uri="{BB962C8B-B14F-4D97-AF65-F5344CB8AC3E}">
        <p14:creationId xmlns:p14="http://schemas.microsoft.com/office/powerpoint/2010/main" val="51919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629921" y="528242"/>
            <a:ext cx="10972800" cy="1143000"/>
          </a:xfrm>
        </p:spPr>
        <p:txBody>
          <a:bodyPr rtlCol="0"/>
          <a:lstStyle/>
          <a:p>
            <a:pPr rtl="0"/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論文寫作好工具 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--</a:t>
            </a:r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 </a:t>
            </a:r>
            <a:r>
              <a:rPr lang="en-US" altLang="zh-TW" sz="40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新細明體" panose="02020500000000000000" pitchFamily="18" charset="-120"/>
              </a:rPr>
              <a:t>EndNote</a:t>
            </a:r>
            <a:endParaRPr lang="zh-TW" altLang="en-US" sz="4000" dirty="0">
              <a:solidFill>
                <a:srgbClr val="FFC000"/>
              </a:solidFill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228600" y="1735042"/>
            <a:ext cx="11790485" cy="5017450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marL="393192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運輸管理學系研究生講習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/>
          </p:nvPr>
        </p:nvGraphicFramePr>
        <p:xfrm>
          <a:off x="228600" y="1746087"/>
          <a:ext cx="11790485" cy="4971236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1790485">
                  <a:extLst>
                    <a:ext uri="{9D8B030D-6E8A-4147-A177-3AD203B41FA5}">
                      <a16:colId xmlns:a16="http://schemas.microsoft.com/office/drawing/2014/main" val="990811724"/>
                    </a:ext>
                  </a:extLst>
                </a:gridCol>
              </a:tblGrid>
              <a:tr h="794890">
                <a:tc>
                  <a:txBody>
                    <a:bodyPr/>
                    <a:lstStyle/>
                    <a:p>
                      <a:pPr marL="0" marR="0" lvl="2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dirty="0" smtClean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+mn-ea"/>
                          <a:sym typeface="新細明體" panose="02020500000000000000" pitchFamily="18" charset="-120"/>
                        </a:rPr>
                        <a:t>Step 3</a:t>
                      </a:r>
                      <a:r>
                        <a:rPr lang="zh-TW" altLang="en-US" sz="2800" dirty="0" smtClean="0">
                          <a:latin typeface="微軟正黑體" panose="020B0604030504040204" pitchFamily="34" charset="-120"/>
                          <a:ea typeface="+mn-ea"/>
                          <a:sym typeface="新細明體" panose="02020500000000000000" pitchFamily="18" charset="-120"/>
                        </a:rPr>
                        <a:t>：匯入資料 </a:t>
                      </a:r>
                      <a:r>
                        <a:rPr lang="en-US" altLang="zh-TW" sz="2800" dirty="0" smtClean="0">
                          <a:latin typeface="微軟正黑體" panose="020B0604030504040204" pitchFamily="34" charset="-120"/>
                          <a:ea typeface="+mn-ea"/>
                          <a:sym typeface="新細明體" panose="02020500000000000000" pitchFamily="18" charset="-120"/>
                        </a:rPr>
                        <a:t>(</a:t>
                      </a:r>
                      <a:r>
                        <a:rPr lang="zh-TW" altLang="en-US" sz="2800" dirty="0" smtClean="0">
                          <a:latin typeface="微軟正黑體" panose="020B0604030504040204" pitchFamily="34" charset="-120"/>
                          <a:ea typeface="+mn-ea"/>
                          <a:sym typeface="新細明體" panose="02020500000000000000" pitchFamily="18" charset="-120"/>
                        </a:rPr>
                        <a:t>以查詢</a:t>
                      </a:r>
                      <a:r>
                        <a:rPr lang="en-US" altLang="zh-TW" sz="2800" dirty="0" smtClean="0">
                          <a:latin typeface="微軟正黑體" panose="020B0604030504040204" pitchFamily="34" charset="-120"/>
                          <a:ea typeface="+mn-ea"/>
                          <a:sym typeface="新細明體" panose="02020500000000000000" pitchFamily="18" charset="-120"/>
                        </a:rPr>
                        <a:t>From ABI/INFORM</a:t>
                      </a:r>
                      <a:r>
                        <a:rPr lang="zh-TW" altLang="en-US" sz="2800" dirty="0" smtClean="0">
                          <a:latin typeface="微軟正黑體" panose="020B0604030504040204" pitchFamily="34" charset="-120"/>
                          <a:ea typeface="+mn-ea"/>
                          <a:sym typeface="新細明體" panose="02020500000000000000" pitchFamily="18" charset="-120"/>
                        </a:rPr>
                        <a:t>為例</a:t>
                      </a:r>
                      <a:r>
                        <a:rPr lang="en-US" altLang="zh-TW" sz="2800" dirty="0" smtClean="0">
                          <a:latin typeface="微軟正黑體" panose="020B0604030504040204" pitchFamily="34" charset="-120"/>
                          <a:ea typeface="+mn-ea"/>
                          <a:sym typeface="新細明體" panose="02020500000000000000" pitchFamily="18" charset="-120"/>
                        </a:rPr>
                        <a:t>)</a:t>
                      </a:r>
                      <a:endParaRPr lang="en-US" altLang="zh-TW" sz="2800" dirty="0" smtClean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+mn-ea"/>
                        <a:sym typeface="新細明體" panose="02020500000000000000" pitchFamily="18" charset="-120"/>
                      </a:endParaRPr>
                    </a:p>
                    <a:p>
                      <a:pPr algn="ctr"/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2564701"/>
                  </a:ext>
                </a:extLst>
              </a:tr>
              <a:tr h="4176346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598608"/>
                  </a:ext>
                </a:extLst>
              </a:tr>
            </a:tbl>
          </a:graphicData>
        </a:graphic>
      </p:graphicFrame>
      <p:pic>
        <p:nvPicPr>
          <p:cNvPr id="9" name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863" y="2667653"/>
            <a:ext cx="8948880" cy="3944162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8854371" y="3923974"/>
            <a:ext cx="348795" cy="349088"/>
          </a:xfrm>
          <a:prstGeom prst="rect">
            <a:avLst/>
          </a:prstGeom>
          <a:noFill/>
          <a:ln w="28575">
            <a:solidFill>
              <a:srgbClr val="FF33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9322742" y="4098518"/>
            <a:ext cx="1764358" cy="369332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</a:rPr>
              <a:t>所有儲存</a:t>
            </a:r>
            <a:r>
              <a:rPr lang="zh-TW" altLang="en-US" b="1" dirty="0">
                <a:solidFill>
                  <a:srgbClr val="FF0000"/>
                </a:solidFill>
              </a:rPr>
              <a:t>選</a:t>
            </a:r>
            <a:r>
              <a:rPr lang="zh-TW" altLang="en-US" b="1" dirty="0" smtClean="0">
                <a:solidFill>
                  <a:srgbClr val="FF0000"/>
                </a:solidFill>
              </a:rPr>
              <a:t>項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52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6777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629921" y="528242"/>
            <a:ext cx="10972800" cy="1143000"/>
          </a:xfrm>
        </p:spPr>
        <p:txBody>
          <a:bodyPr rtlCol="0"/>
          <a:lstStyle/>
          <a:p>
            <a:pPr rtl="0"/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論文寫作好工具 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--</a:t>
            </a:r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 </a:t>
            </a:r>
            <a:r>
              <a:rPr lang="en-US" altLang="zh-TW" sz="40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新細明體" panose="02020500000000000000" pitchFamily="18" charset="-120"/>
              </a:rPr>
              <a:t>EndNote</a:t>
            </a:r>
            <a:endParaRPr lang="zh-TW" altLang="en-US" sz="4000" dirty="0">
              <a:solidFill>
                <a:srgbClr val="FFC000"/>
              </a:solidFill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228600" y="1735042"/>
            <a:ext cx="11790485" cy="5017450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marL="393192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運輸管理學系研究生講習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/>
          </p:nvPr>
        </p:nvGraphicFramePr>
        <p:xfrm>
          <a:off x="228600" y="1730889"/>
          <a:ext cx="11790485" cy="4971236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1790485">
                  <a:extLst>
                    <a:ext uri="{9D8B030D-6E8A-4147-A177-3AD203B41FA5}">
                      <a16:colId xmlns:a16="http://schemas.microsoft.com/office/drawing/2014/main" val="990811724"/>
                    </a:ext>
                  </a:extLst>
                </a:gridCol>
              </a:tblGrid>
              <a:tr h="794890">
                <a:tc>
                  <a:txBody>
                    <a:bodyPr/>
                    <a:lstStyle/>
                    <a:p>
                      <a:pPr marL="0" marR="0" lvl="2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dirty="0" smtClean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+mn-ea"/>
                          <a:sym typeface="新細明體" panose="02020500000000000000" pitchFamily="18" charset="-120"/>
                        </a:rPr>
                        <a:t>Step 3</a:t>
                      </a:r>
                      <a:r>
                        <a:rPr lang="zh-TW" altLang="en-US" sz="2800" dirty="0" smtClean="0">
                          <a:latin typeface="微軟正黑體" panose="020B0604030504040204" pitchFamily="34" charset="-120"/>
                          <a:ea typeface="+mn-ea"/>
                          <a:sym typeface="新細明體" panose="02020500000000000000" pitchFamily="18" charset="-120"/>
                        </a:rPr>
                        <a:t>：匯入資料 </a:t>
                      </a:r>
                      <a:r>
                        <a:rPr lang="en-US" altLang="zh-TW" sz="2800" dirty="0" smtClean="0">
                          <a:latin typeface="微軟正黑體" panose="020B0604030504040204" pitchFamily="34" charset="-120"/>
                          <a:ea typeface="+mn-ea"/>
                          <a:sym typeface="新細明體" panose="02020500000000000000" pitchFamily="18" charset="-120"/>
                        </a:rPr>
                        <a:t>(From ABI/INFORM)</a:t>
                      </a:r>
                      <a:endParaRPr lang="en-US" altLang="zh-TW" sz="2800" dirty="0" smtClean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+mn-ea"/>
                        <a:sym typeface="新細明體" panose="02020500000000000000" pitchFamily="18" charset="-120"/>
                      </a:endParaRPr>
                    </a:p>
                    <a:p>
                      <a:pPr algn="ctr"/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2564701"/>
                  </a:ext>
                </a:extLst>
              </a:tr>
              <a:tr h="4176346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598608"/>
                  </a:ext>
                </a:extLst>
              </a:tr>
            </a:tbl>
          </a:graphicData>
        </a:graphic>
      </p:graphicFrame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/>
          <a:srcRect l="2194" t="2923" r="2772" b="2635"/>
          <a:stretch/>
        </p:blipFill>
        <p:spPr>
          <a:xfrm>
            <a:off x="338480" y="2615898"/>
            <a:ext cx="4220308" cy="3692771"/>
          </a:xfrm>
          <a:prstGeom prst="rect">
            <a:avLst/>
          </a:prstGeom>
          <a:ln w="28575">
            <a:solidFill>
              <a:srgbClr val="00CC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3" name="文字方塊 12"/>
          <p:cNvSpPr txBox="1"/>
          <p:nvPr/>
        </p:nvSpPr>
        <p:spPr>
          <a:xfrm>
            <a:off x="2086690" y="4325786"/>
            <a:ext cx="110903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</a:rPr>
              <a:t>點選</a:t>
            </a:r>
            <a:r>
              <a:rPr lang="en-US" altLang="zh-TW" b="1" dirty="0" smtClean="0">
                <a:solidFill>
                  <a:srgbClr val="FF0000"/>
                </a:solidFill>
              </a:rPr>
              <a:t>RIS</a:t>
            </a:r>
            <a:endParaRPr lang="zh-TW" altLang="en-US" b="1" dirty="0" smtClean="0">
              <a:solidFill>
                <a:srgbClr val="FF0000"/>
              </a:solidFill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8445" y="2994940"/>
            <a:ext cx="4803194" cy="3400356"/>
          </a:xfrm>
          <a:prstGeom prst="rect">
            <a:avLst/>
          </a:prstGeom>
          <a:ln w="28575">
            <a:solidFill>
              <a:srgbClr val="00CC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1595" y="3339125"/>
            <a:ext cx="5015103" cy="3319939"/>
          </a:xfrm>
          <a:prstGeom prst="rect">
            <a:avLst/>
          </a:prstGeom>
          <a:ln w="19050">
            <a:noFill/>
          </a:ln>
        </p:spPr>
      </p:pic>
      <p:sp>
        <p:nvSpPr>
          <p:cNvPr id="6" name="矩形 5"/>
          <p:cNvSpPr/>
          <p:nvPr/>
        </p:nvSpPr>
        <p:spPr>
          <a:xfrm>
            <a:off x="2244691" y="3432851"/>
            <a:ext cx="665876" cy="613560"/>
          </a:xfrm>
          <a:prstGeom prst="rect">
            <a:avLst/>
          </a:prstGeom>
          <a:noFill/>
          <a:ln w="28575">
            <a:solidFill>
              <a:srgbClr val="FF33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53</a:t>
            </a:fld>
            <a:endParaRPr lang="zh-TW" altLang="en-US" dirty="0"/>
          </a:p>
        </p:txBody>
      </p:sp>
      <p:sp>
        <p:nvSpPr>
          <p:cNvPr id="10" name="文字方塊 9"/>
          <p:cNvSpPr txBox="1"/>
          <p:nvPr/>
        </p:nvSpPr>
        <p:spPr>
          <a:xfrm>
            <a:off x="4366481" y="6047495"/>
            <a:ext cx="2755319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n>
                  <a:solidFill>
                    <a:srgbClr val="FF3300"/>
                  </a:solidFill>
                </a:ln>
              </a:rPr>
              <a:t>點選匯出的</a:t>
            </a:r>
            <a:r>
              <a:rPr lang="en-US" altLang="zh-TW" dirty="0" smtClean="0">
                <a:ln>
                  <a:solidFill>
                    <a:srgbClr val="FF3300"/>
                  </a:solidFill>
                </a:ln>
              </a:rPr>
              <a:t>RIS</a:t>
            </a:r>
            <a:r>
              <a:rPr lang="zh-TW" altLang="en-US" dirty="0" smtClean="0">
                <a:ln>
                  <a:solidFill>
                    <a:srgbClr val="FF3300"/>
                  </a:solidFill>
                </a:ln>
              </a:rPr>
              <a:t>格式檔</a:t>
            </a:r>
            <a:r>
              <a:rPr lang="en-US" altLang="zh-TW" dirty="0" smtClean="0">
                <a:ln>
                  <a:solidFill>
                    <a:srgbClr val="FF3300"/>
                  </a:solidFill>
                </a:ln>
              </a:rPr>
              <a:t>2</a:t>
            </a:r>
            <a:r>
              <a:rPr lang="zh-TW" altLang="en-US" dirty="0" smtClean="0">
                <a:ln>
                  <a:solidFill>
                    <a:srgbClr val="FF3300"/>
                  </a:solidFill>
                </a:ln>
              </a:rPr>
              <a:t>下</a:t>
            </a:r>
          </a:p>
        </p:txBody>
      </p:sp>
      <p:cxnSp>
        <p:nvCxnSpPr>
          <p:cNvPr id="12" name="直線單箭頭接點 11"/>
          <p:cNvCxnSpPr/>
          <p:nvPr/>
        </p:nvCxnSpPr>
        <p:spPr>
          <a:xfrm flipH="1" flipV="1">
            <a:off x="5766429" y="5690238"/>
            <a:ext cx="7525" cy="33166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字方塊 18"/>
          <p:cNvSpPr txBox="1"/>
          <p:nvPr/>
        </p:nvSpPr>
        <p:spPr>
          <a:xfrm>
            <a:off x="7890995" y="4621665"/>
            <a:ext cx="2364750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3</a:t>
            </a:r>
            <a:r>
              <a:rPr lang="zh-TW" altLang="en-US" dirty="0" smtClean="0"/>
              <a:t>筆書目匯入</a:t>
            </a:r>
            <a:r>
              <a:rPr lang="en-US" altLang="zh-TW" dirty="0" smtClean="0"/>
              <a:t>EndNote</a:t>
            </a:r>
            <a:endParaRPr lang="zh-TW" altLang="en-US" dirty="0" err="1" smtClean="0"/>
          </a:p>
        </p:txBody>
      </p:sp>
      <p:cxnSp>
        <p:nvCxnSpPr>
          <p:cNvPr id="22" name="直線單箭頭接點 21"/>
          <p:cNvCxnSpPr/>
          <p:nvPr/>
        </p:nvCxnSpPr>
        <p:spPr>
          <a:xfrm flipH="1" flipV="1">
            <a:off x="8675707" y="4350974"/>
            <a:ext cx="172063" cy="222536"/>
          </a:xfrm>
          <a:prstGeom prst="straightConnector1">
            <a:avLst/>
          </a:prstGeom>
          <a:ln w="38100">
            <a:solidFill>
              <a:srgbClr val="FF33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向右箭號 15"/>
          <p:cNvSpPr/>
          <p:nvPr/>
        </p:nvSpPr>
        <p:spPr>
          <a:xfrm>
            <a:off x="6432079" y="4191496"/>
            <a:ext cx="535978" cy="318956"/>
          </a:xfrm>
          <a:prstGeom prst="rightArrow">
            <a:avLst/>
          </a:prstGeom>
          <a:solidFill>
            <a:srgbClr val="FF33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17" name="向右箭號 16"/>
          <p:cNvSpPr/>
          <p:nvPr/>
        </p:nvSpPr>
        <p:spPr>
          <a:xfrm>
            <a:off x="3057405" y="3727455"/>
            <a:ext cx="535978" cy="318956"/>
          </a:xfrm>
          <a:prstGeom prst="rightArrow">
            <a:avLst/>
          </a:prstGeom>
          <a:solidFill>
            <a:srgbClr val="FF33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57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629921" y="528242"/>
            <a:ext cx="10972800" cy="1143000"/>
          </a:xfrm>
        </p:spPr>
        <p:txBody>
          <a:bodyPr rtlCol="0"/>
          <a:lstStyle/>
          <a:p>
            <a:pPr rtl="0"/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論文寫作好工具 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--</a:t>
            </a:r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 </a:t>
            </a:r>
            <a:r>
              <a:rPr lang="en-US" altLang="zh-TW" sz="40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新細明體" panose="02020500000000000000" pitchFamily="18" charset="-120"/>
              </a:rPr>
              <a:t>EndNote</a:t>
            </a:r>
            <a:endParaRPr lang="zh-TW" altLang="en-US" sz="4000" dirty="0">
              <a:solidFill>
                <a:srgbClr val="FFC000"/>
              </a:solidFill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228600" y="1735042"/>
            <a:ext cx="11790485" cy="5017450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marL="393192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運輸管理學系研究生講習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/>
          </p:nvPr>
        </p:nvGraphicFramePr>
        <p:xfrm>
          <a:off x="228600" y="1746087"/>
          <a:ext cx="11790485" cy="4971236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1790485">
                  <a:extLst>
                    <a:ext uri="{9D8B030D-6E8A-4147-A177-3AD203B41FA5}">
                      <a16:colId xmlns:a16="http://schemas.microsoft.com/office/drawing/2014/main" val="990811724"/>
                    </a:ext>
                  </a:extLst>
                </a:gridCol>
              </a:tblGrid>
              <a:tr h="794890">
                <a:tc>
                  <a:txBody>
                    <a:bodyPr/>
                    <a:lstStyle/>
                    <a:p>
                      <a:pPr marL="0" marR="0" lvl="2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dirty="0" smtClean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+mn-ea"/>
                          <a:sym typeface="新細明體" panose="02020500000000000000" pitchFamily="18" charset="-120"/>
                        </a:rPr>
                        <a:t>Step 4</a:t>
                      </a:r>
                      <a:r>
                        <a:rPr lang="zh-TW" altLang="en-US" sz="2800" dirty="0" smtClean="0">
                          <a:latin typeface="微軟正黑體" panose="020B0604030504040204" pitchFamily="34" charset="-120"/>
                          <a:ea typeface="+mn-ea"/>
                          <a:sym typeface="新細明體" panose="02020500000000000000" pitchFamily="18" charset="-120"/>
                        </a:rPr>
                        <a:t>：插入引文、 參考資料</a:t>
                      </a:r>
                      <a:endParaRPr lang="en-US" altLang="zh-TW" sz="2800" dirty="0" smtClean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+mn-ea"/>
                        <a:sym typeface="新細明體" panose="02020500000000000000" pitchFamily="18" charset="-120"/>
                      </a:endParaRPr>
                    </a:p>
                    <a:p>
                      <a:pPr algn="ctr"/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2564701"/>
                  </a:ext>
                </a:extLst>
              </a:tr>
              <a:tr h="4176346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598608"/>
                  </a:ext>
                </a:extLst>
              </a:tr>
            </a:tbl>
          </a:graphicData>
        </a:graphic>
      </p:graphicFrame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4572" y="2627768"/>
            <a:ext cx="7511990" cy="3975255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54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7840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629921" y="528242"/>
            <a:ext cx="10972800" cy="1143000"/>
          </a:xfrm>
        </p:spPr>
        <p:txBody>
          <a:bodyPr rtlCol="0"/>
          <a:lstStyle/>
          <a:p>
            <a:pPr rtl="0"/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論文寫作好工具 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--</a:t>
            </a:r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 </a:t>
            </a:r>
            <a:r>
              <a:rPr lang="en-US" altLang="zh-TW" sz="40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新細明體" panose="02020500000000000000" pitchFamily="18" charset="-120"/>
              </a:rPr>
              <a:t>EndNote</a:t>
            </a:r>
            <a:endParaRPr lang="zh-TW" altLang="en-US" sz="4000" dirty="0">
              <a:solidFill>
                <a:srgbClr val="FFC000"/>
              </a:solidFill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228600" y="1735042"/>
            <a:ext cx="11790485" cy="5017450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marL="393192" lvl="1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運輸管理學系研究生講習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/>
          </p:nvPr>
        </p:nvGraphicFramePr>
        <p:xfrm>
          <a:off x="228600" y="1746087"/>
          <a:ext cx="11790485" cy="4971236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1790485">
                  <a:extLst>
                    <a:ext uri="{9D8B030D-6E8A-4147-A177-3AD203B41FA5}">
                      <a16:colId xmlns:a16="http://schemas.microsoft.com/office/drawing/2014/main" val="990811724"/>
                    </a:ext>
                  </a:extLst>
                </a:gridCol>
              </a:tblGrid>
              <a:tr h="794890">
                <a:tc>
                  <a:txBody>
                    <a:bodyPr/>
                    <a:lstStyle/>
                    <a:p>
                      <a:pPr marL="0" marR="0" lvl="2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dirty="0" smtClean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+mn-ea"/>
                          <a:sym typeface="新細明體" panose="02020500000000000000" pitchFamily="18" charset="-120"/>
                        </a:rPr>
                        <a:t>Step 4</a:t>
                      </a:r>
                      <a:r>
                        <a:rPr lang="zh-TW" altLang="en-US" sz="2800" dirty="0" smtClean="0">
                          <a:latin typeface="微軟正黑體" panose="020B0604030504040204" pitchFamily="34" charset="-120"/>
                          <a:ea typeface="+mn-ea"/>
                          <a:sym typeface="新細明體" panose="02020500000000000000" pitchFamily="18" charset="-120"/>
                        </a:rPr>
                        <a:t>：</a:t>
                      </a:r>
                      <a:r>
                        <a:rPr lang="zh-TW" altLang="en-US" sz="28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+mn-ea"/>
                          <a:sym typeface="新細明體" panose="02020500000000000000" pitchFamily="18" charset="-120"/>
                        </a:rPr>
                        <a:t>插入引文、 </a:t>
                      </a:r>
                      <a:r>
                        <a:rPr lang="zh-TW" altLang="en-US" sz="2800" dirty="0" smtClean="0">
                          <a:latin typeface="微軟正黑體" panose="020B0604030504040204" pitchFamily="34" charset="-120"/>
                          <a:ea typeface="+mn-ea"/>
                          <a:sym typeface="新細明體" panose="02020500000000000000" pitchFamily="18" charset="-120"/>
                        </a:rPr>
                        <a:t>參考資料</a:t>
                      </a:r>
                      <a:endParaRPr lang="en-US" altLang="zh-TW" sz="2800" dirty="0" smtClean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+mn-ea"/>
                        <a:sym typeface="新細明體" panose="02020500000000000000" pitchFamily="18" charset="-120"/>
                      </a:endParaRPr>
                    </a:p>
                    <a:p>
                      <a:pPr algn="ctr"/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2564701"/>
                  </a:ext>
                </a:extLst>
              </a:tr>
              <a:tr h="4176346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598608"/>
                  </a:ext>
                </a:extLst>
              </a:tr>
            </a:tbl>
          </a:graphicData>
        </a:graphic>
      </p:graphicFrame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888" y="2605335"/>
            <a:ext cx="6706181" cy="3499407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302782" y="2611281"/>
            <a:ext cx="914400" cy="228600"/>
          </a:xfrm>
          <a:prstGeom prst="rect">
            <a:avLst/>
          </a:prstGeom>
          <a:noFill/>
          <a:ln w="28575">
            <a:solidFill>
              <a:srgbClr val="FF33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694592" y="2839881"/>
            <a:ext cx="2532184" cy="219842"/>
          </a:xfrm>
          <a:prstGeom prst="rect">
            <a:avLst/>
          </a:prstGeom>
          <a:noFill/>
          <a:ln w="28575">
            <a:solidFill>
              <a:srgbClr val="FF33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3074080" y="5870195"/>
            <a:ext cx="914400" cy="228600"/>
          </a:xfrm>
          <a:prstGeom prst="rect">
            <a:avLst/>
          </a:prstGeom>
          <a:noFill/>
          <a:ln w="28575">
            <a:solidFill>
              <a:srgbClr val="FF33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248726" y="3613997"/>
            <a:ext cx="2935419" cy="329320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1600" b="1" dirty="0" smtClean="0">
                <a:solidFill>
                  <a:srgbClr val="FF0000"/>
                </a:solidFill>
                <a:latin typeface="+mj-ea"/>
                <a:ea typeface="+mj-ea"/>
              </a:rPr>
              <a:t>在</a:t>
            </a:r>
            <a:r>
              <a:rPr lang="en-US" altLang="zh-TW" sz="1600" b="1" dirty="0" smtClean="0">
                <a:solidFill>
                  <a:srgbClr val="FF0000"/>
                </a:solidFill>
                <a:latin typeface="+mj-ea"/>
                <a:ea typeface="+mj-ea"/>
              </a:rPr>
              <a:t>Word</a:t>
            </a:r>
            <a:r>
              <a:rPr lang="zh-TW" altLang="en-US" sz="1600" b="1" dirty="0" smtClean="0">
                <a:solidFill>
                  <a:srgbClr val="FF0000"/>
                </a:solidFill>
                <a:latin typeface="+mj-ea"/>
                <a:ea typeface="+mj-ea"/>
              </a:rPr>
              <a:t>開啟文稿</a:t>
            </a:r>
            <a:endParaRPr lang="en-US" altLang="zh-TW" sz="1600" b="1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1600" b="1" dirty="0" smtClean="0">
                <a:solidFill>
                  <a:srgbClr val="FF0000"/>
                </a:solidFill>
                <a:latin typeface="+mj-ea"/>
                <a:ea typeface="+mj-ea"/>
              </a:rPr>
              <a:t>游標移至要插入引文的位置</a:t>
            </a:r>
            <a:endParaRPr lang="en-US" altLang="zh-TW" sz="1600" b="1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1600" b="1" dirty="0" smtClean="0">
                <a:solidFill>
                  <a:srgbClr val="FF0000"/>
                </a:solidFill>
                <a:latin typeface="+mj-ea"/>
                <a:ea typeface="+mj-ea"/>
              </a:rPr>
              <a:t>點選</a:t>
            </a:r>
            <a:r>
              <a:rPr lang="en-US" altLang="zh-TW" sz="1600" b="1" dirty="0" smtClean="0">
                <a:solidFill>
                  <a:srgbClr val="FF0000"/>
                </a:solidFill>
                <a:latin typeface="+mj-ea"/>
                <a:ea typeface="+mj-ea"/>
              </a:rPr>
              <a:t>EndNote X9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1600" b="1" dirty="0" smtClean="0">
                <a:solidFill>
                  <a:srgbClr val="FF0000"/>
                </a:solidFill>
                <a:latin typeface="+mj-ea"/>
                <a:ea typeface="+mj-ea"/>
              </a:rPr>
              <a:t>選擇</a:t>
            </a:r>
            <a:r>
              <a:rPr lang="en-US" altLang="zh-TW" sz="1600" b="1" dirty="0" smtClean="0">
                <a:solidFill>
                  <a:srgbClr val="FF0000"/>
                </a:solidFill>
                <a:latin typeface="+mj-ea"/>
                <a:ea typeface="+mj-ea"/>
              </a:rPr>
              <a:t>style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 b="1" dirty="0" smtClean="0">
                <a:solidFill>
                  <a:srgbClr val="FF0000"/>
                </a:solidFill>
                <a:latin typeface="+mj-ea"/>
                <a:ea typeface="+mj-ea"/>
              </a:rPr>
              <a:t>Go to EndNote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1600" b="1" dirty="0" smtClean="0">
                <a:solidFill>
                  <a:srgbClr val="FF0000"/>
                </a:solidFill>
                <a:latin typeface="+mj-ea"/>
                <a:ea typeface="+mj-ea"/>
              </a:rPr>
              <a:t>點選要插入引文的書目</a:t>
            </a:r>
            <a:endParaRPr lang="en-US" altLang="zh-TW" sz="1600" b="1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 b="1" dirty="0" smtClean="0">
                <a:solidFill>
                  <a:srgbClr val="FF0000"/>
                </a:solidFill>
                <a:latin typeface="+mj-ea"/>
                <a:ea typeface="+mj-ea"/>
              </a:rPr>
              <a:t>Insert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1600" b="1" dirty="0" smtClean="0">
                <a:solidFill>
                  <a:srgbClr val="FF0000"/>
                </a:solidFill>
                <a:latin typeface="+mj-ea"/>
              </a:rPr>
              <a:t>引文插入游標</a:t>
            </a:r>
            <a:r>
              <a:rPr lang="zh-TW" altLang="en-US" sz="1600" b="1" dirty="0">
                <a:solidFill>
                  <a:srgbClr val="FF0000"/>
                </a:solidFill>
                <a:latin typeface="+mj-ea"/>
              </a:rPr>
              <a:t>的位置</a:t>
            </a:r>
            <a:endParaRPr lang="en-US" altLang="zh-TW" sz="1600" b="1" dirty="0">
              <a:solidFill>
                <a:srgbClr val="FF0000"/>
              </a:solidFill>
              <a:latin typeface="+mj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sz="1600" b="1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sz="1600" b="1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sz="1600" b="1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sz="1600" b="1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TW" altLang="en-US" sz="1600" b="1" dirty="0" smtClean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4"/>
          <a:srcRect l="911" t="3502" r="11703" b="-1690"/>
          <a:stretch/>
        </p:blipFill>
        <p:spPr>
          <a:xfrm>
            <a:off x="4281780" y="2949802"/>
            <a:ext cx="5610026" cy="3575812"/>
          </a:xfrm>
          <a:prstGeom prst="rect">
            <a:avLst/>
          </a:prstGeom>
          <a:ln w="28575">
            <a:solidFill>
              <a:srgbClr val="00CC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7069" y="3923735"/>
            <a:ext cx="4750488" cy="2697733"/>
          </a:xfrm>
          <a:prstGeom prst="rect">
            <a:avLst/>
          </a:prstGeom>
          <a:ln w="28575">
            <a:solidFill>
              <a:srgbClr val="00CC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55</a:t>
            </a:fld>
            <a:endParaRPr lang="zh-TW" altLang="en-US" dirty="0"/>
          </a:p>
        </p:txBody>
      </p:sp>
      <p:sp>
        <p:nvSpPr>
          <p:cNvPr id="16" name="向右箭號 15"/>
          <p:cNvSpPr/>
          <p:nvPr/>
        </p:nvSpPr>
        <p:spPr>
          <a:xfrm>
            <a:off x="3607186" y="3699129"/>
            <a:ext cx="535978" cy="318956"/>
          </a:xfrm>
          <a:prstGeom prst="rightArrow">
            <a:avLst/>
          </a:prstGeom>
          <a:solidFill>
            <a:srgbClr val="FF33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17" name="向右箭號 16"/>
          <p:cNvSpPr/>
          <p:nvPr/>
        </p:nvSpPr>
        <p:spPr>
          <a:xfrm>
            <a:off x="6339294" y="4818683"/>
            <a:ext cx="535978" cy="318956"/>
          </a:xfrm>
          <a:prstGeom prst="rightArrow">
            <a:avLst/>
          </a:prstGeom>
          <a:solidFill>
            <a:srgbClr val="FF33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71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en-US" altLang="zh-TW" dirty="0" smtClean="0">
                <a:latin typeface="新細明體" panose="02020500000000000000" pitchFamily="18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/>
            </a:r>
            <a:br>
              <a:rPr lang="en-US" altLang="zh-TW" dirty="0" smtClean="0">
                <a:latin typeface="新細明體" panose="02020500000000000000" pitchFamily="18" charset="-120"/>
                <a:ea typeface="微軟正黑體" panose="020B0604030504040204" pitchFamily="34" charset="-120"/>
                <a:sym typeface="新細明體" panose="02020500000000000000" pitchFamily="18" charset="-120"/>
              </a:rPr>
            </a:br>
            <a:endParaRPr lang="zh-TW" altLang="en-US" dirty="0">
              <a:latin typeface="新細明體" panose="02020500000000000000" pitchFamily="18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5" name="副標題 4"/>
          <p:cNvSpPr>
            <a:spLocks noGrp="1"/>
          </p:cNvSpPr>
          <p:nvPr>
            <p:ph type="subTitle" idx="1"/>
          </p:nvPr>
        </p:nvSpPr>
        <p:spPr>
          <a:xfrm>
            <a:off x="711199" y="3228535"/>
            <a:ext cx="10912231" cy="2926079"/>
          </a:xfrm>
        </p:spPr>
        <p:txBody>
          <a:bodyPr rtlCol="0">
            <a:normAutofit/>
          </a:bodyPr>
          <a:lstStyle/>
          <a:p>
            <a:pPr rtl="0"/>
            <a:endParaRPr lang="en-US" altLang="zh-TW" dirty="0" smtClean="0">
              <a:latin typeface="細明體" panose="02020509000000000000" pitchFamily="49" charset="-120"/>
              <a:ea typeface="細明體" panose="02020509000000000000" pitchFamily="49" charset="-120"/>
              <a:sym typeface="新細明體" panose="02020500000000000000" pitchFamily="18" charset="-120"/>
            </a:endParaRPr>
          </a:p>
          <a:p>
            <a:pPr rtl="0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rtl="0"/>
            <a:endParaRPr lang="zh-TW" altLang="en-US" dirty="0">
              <a:latin typeface="細明體" panose="02020509000000000000" pitchFamily="49" charset="-120"/>
              <a:ea typeface="細明體" panose="02020509000000000000" pitchFamily="49" charset="-120"/>
              <a:sym typeface="新細明體" panose="02020500000000000000" pitchFamily="18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3" r="-60" b="31080"/>
          <a:stretch/>
        </p:blipFill>
        <p:spPr>
          <a:xfrm>
            <a:off x="3780692" y="599635"/>
            <a:ext cx="4879731" cy="26289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930359" y="4168354"/>
            <a:ext cx="847391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 smtClean="0">
                <a:latin typeface="+mj-ea"/>
                <a:ea typeface="+mj-ea"/>
              </a:rPr>
              <a:t>在匯入書目資料到</a:t>
            </a:r>
            <a:r>
              <a:rPr lang="en-US" altLang="zh-TW" sz="2800" b="1" dirty="0" smtClean="0">
                <a:latin typeface="+mj-ea"/>
                <a:ea typeface="+mj-ea"/>
              </a:rPr>
              <a:t>EndNote</a:t>
            </a:r>
            <a:r>
              <a:rPr lang="zh-TW" altLang="en-US" sz="2800" b="1" dirty="0" smtClean="0">
                <a:latin typeface="+mj-ea"/>
                <a:ea typeface="+mj-ea"/>
              </a:rPr>
              <a:t>之前你必須要先建立甚麼？</a:t>
            </a:r>
          </a:p>
        </p:txBody>
      </p:sp>
    </p:spTree>
    <p:extLst>
      <p:ext uri="{BB962C8B-B14F-4D97-AF65-F5344CB8AC3E}">
        <p14:creationId xmlns:p14="http://schemas.microsoft.com/office/powerpoint/2010/main" val="268893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704421" y="839096"/>
            <a:ext cx="10972800" cy="1143000"/>
          </a:xfrm>
        </p:spPr>
        <p:txBody>
          <a:bodyPr rtlCol="0"/>
          <a:lstStyle/>
          <a:p>
            <a:pPr algn="ctr"/>
            <a:r>
              <a:rPr lang="zh-TW" altLang="en-US" dirty="0" smtClean="0">
                <a:latin typeface="新細明體" panose="02020500000000000000" pitchFamily="18" charset="-120"/>
                <a:sym typeface="新細明體" panose="02020500000000000000" pitchFamily="18" charset="-120"/>
              </a:rPr>
              <a:t>更多協助</a:t>
            </a:r>
            <a:endParaRPr lang="zh-TW" altLang="en-US" dirty="0"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654" y="2356750"/>
            <a:ext cx="10945567" cy="389824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</p:pic>
      <p:sp>
        <p:nvSpPr>
          <p:cNvPr id="7" name="文字方塊 6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運輸管理學系研究生講習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57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5294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213947" y="1695118"/>
            <a:ext cx="11764106" cy="5101335"/>
          </a:xfrm>
          <a:solidFill>
            <a:schemeClr val="tx2">
              <a:lumMod val="20000"/>
              <a:lumOff val="80000"/>
            </a:schemeClr>
          </a:solidFill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/>
          <a:lstStyle/>
          <a:p>
            <a:pPr marL="0" indent="0" algn="ctr">
              <a:buNone/>
            </a:pPr>
            <a:endParaRPr lang="en-US" altLang="zh-TW" sz="1200" b="1" kern="0" dirty="0" smtClean="0">
              <a:solidFill>
                <a:srgbClr val="595959"/>
              </a:solidFill>
              <a:latin typeface="Overpass"/>
              <a:sym typeface="Overpass"/>
            </a:endParaRPr>
          </a:p>
          <a:p>
            <a:pPr marL="0" indent="0" algn="ctr">
              <a:buNone/>
            </a:pPr>
            <a:r>
              <a:rPr lang="zh-TW" altLang="en-US" sz="6500" b="1" kern="0" dirty="0" smtClean="0">
                <a:solidFill>
                  <a:srgbClr val="595959"/>
                </a:solidFill>
                <a:latin typeface="Overpass"/>
                <a:sym typeface="Overpass"/>
              </a:rPr>
              <a:t>謝謝聆聽</a:t>
            </a:r>
            <a:endParaRPr lang="en" altLang="zh-TW" sz="6500" b="1" kern="0" dirty="0" smtClean="0">
              <a:solidFill>
                <a:srgbClr val="595959"/>
              </a:solidFill>
              <a:latin typeface="Overpass"/>
              <a:sym typeface="Overpass"/>
            </a:endParaRPr>
          </a:p>
          <a:p>
            <a:pPr marL="0" indent="0" algn="ctr">
              <a:buNone/>
            </a:pPr>
            <a:r>
              <a:rPr lang="en" altLang="zh-TW" sz="6500" b="1" kern="0" dirty="0" smtClean="0">
                <a:solidFill>
                  <a:srgbClr val="595959"/>
                </a:solidFill>
                <a:latin typeface="Overpass"/>
                <a:sym typeface="Overpass"/>
              </a:rPr>
              <a:t>Thanks</a:t>
            </a:r>
            <a:r>
              <a:rPr lang="en" altLang="zh-TW" sz="6500" b="1" kern="0" dirty="0">
                <a:solidFill>
                  <a:srgbClr val="595959"/>
                </a:solidFill>
                <a:latin typeface="Overpass"/>
                <a:sym typeface="Overpass"/>
              </a:rPr>
              <a:t>!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 flipH="1">
            <a:off x="8822822" y="105894"/>
            <a:ext cx="2759578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運輸管理學系研究生講習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sp>
        <p:nvSpPr>
          <p:cNvPr id="7" name="Google Shape;235;p33"/>
          <p:cNvSpPr txBox="1">
            <a:spLocks/>
          </p:cNvSpPr>
          <p:nvPr/>
        </p:nvSpPr>
        <p:spPr>
          <a:xfrm>
            <a:off x="4391804" y="2951147"/>
            <a:ext cx="878800" cy="762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rmAutofit fontScale="8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endParaRPr lang="en" dirty="0"/>
          </a:p>
        </p:txBody>
      </p:sp>
      <p:sp>
        <p:nvSpPr>
          <p:cNvPr id="8" name="Google Shape;236;p33"/>
          <p:cNvSpPr txBox="1">
            <a:spLocks/>
          </p:cNvSpPr>
          <p:nvPr/>
        </p:nvSpPr>
        <p:spPr>
          <a:xfrm>
            <a:off x="6417325" y="2951147"/>
            <a:ext cx="984400" cy="762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rmAutofit fontScale="8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endParaRPr lang="en" dirty="0"/>
          </a:p>
        </p:txBody>
      </p:sp>
      <p:sp>
        <p:nvSpPr>
          <p:cNvPr id="11" name="Google Shape;237;p33"/>
          <p:cNvSpPr txBox="1">
            <a:spLocks/>
          </p:cNvSpPr>
          <p:nvPr/>
        </p:nvSpPr>
        <p:spPr>
          <a:xfrm>
            <a:off x="4391804" y="4132718"/>
            <a:ext cx="896000" cy="762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rmAutofit fontScale="8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endParaRPr lang="en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0506" y="4498991"/>
            <a:ext cx="715912" cy="715912"/>
          </a:xfrm>
          <a:prstGeom prst="rect">
            <a:avLst/>
          </a:prstGeom>
        </p:spPr>
      </p:pic>
      <p:sp>
        <p:nvSpPr>
          <p:cNvPr id="23" name="Google Shape;965;p58"/>
          <p:cNvSpPr/>
          <p:nvPr/>
        </p:nvSpPr>
        <p:spPr>
          <a:xfrm>
            <a:off x="4011590" y="4719166"/>
            <a:ext cx="478797" cy="305815"/>
          </a:xfrm>
          <a:custGeom>
            <a:avLst/>
            <a:gdLst/>
            <a:ahLst/>
            <a:cxnLst/>
            <a:rect l="l" t="t" r="r" b="b"/>
            <a:pathLst>
              <a:path w="19325" h="12456" extrusionOk="0">
                <a:moveTo>
                  <a:pt x="17057" y="1133"/>
                </a:moveTo>
                <a:lnTo>
                  <a:pt x="9662" y="6652"/>
                </a:lnTo>
                <a:lnTo>
                  <a:pt x="2268" y="1133"/>
                </a:lnTo>
                <a:close/>
                <a:moveTo>
                  <a:pt x="18192" y="1697"/>
                </a:moveTo>
                <a:lnTo>
                  <a:pt x="18192" y="10756"/>
                </a:lnTo>
                <a:cubicBezTo>
                  <a:pt x="18192" y="11070"/>
                  <a:pt x="17939" y="11323"/>
                  <a:pt x="17628" y="11323"/>
                </a:cubicBezTo>
                <a:lnTo>
                  <a:pt x="1700" y="11323"/>
                </a:lnTo>
                <a:cubicBezTo>
                  <a:pt x="1386" y="11323"/>
                  <a:pt x="1132" y="11070"/>
                  <a:pt x="1132" y="10756"/>
                </a:cubicBezTo>
                <a:lnTo>
                  <a:pt x="1132" y="1697"/>
                </a:lnTo>
                <a:lnTo>
                  <a:pt x="9324" y="7812"/>
                </a:lnTo>
                <a:cubicBezTo>
                  <a:pt x="9424" y="7887"/>
                  <a:pt x="9543" y="7925"/>
                  <a:pt x="9663" y="7925"/>
                </a:cubicBezTo>
                <a:cubicBezTo>
                  <a:pt x="9782" y="7925"/>
                  <a:pt x="9902" y="7887"/>
                  <a:pt x="10004" y="7812"/>
                </a:cubicBezTo>
                <a:lnTo>
                  <a:pt x="18192" y="1697"/>
                </a:lnTo>
                <a:close/>
                <a:moveTo>
                  <a:pt x="1688" y="0"/>
                </a:moveTo>
                <a:cubicBezTo>
                  <a:pt x="1287" y="0"/>
                  <a:pt x="900" y="145"/>
                  <a:pt x="598" y="405"/>
                </a:cubicBezTo>
                <a:cubicBezTo>
                  <a:pt x="583" y="417"/>
                  <a:pt x="571" y="429"/>
                  <a:pt x="556" y="444"/>
                </a:cubicBezTo>
                <a:cubicBezTo>
                  <a:pt x="202" y="764"/>
                  <a:pt x="0" y="1220"/>
                  <a:pt x="0" y="1697"/>
                </a:cubicBezTo>
                <a:lnTo>
                  <a:pt x="0" y="10756"/>
                </a:lnTo>
                <a:cubicBezTo>
                  <a:pt x="0" y="11695"/>
                  <a:pt x="761" y="12453"/>
                  <a:pt x="1700" y="12456"/>
                </a:cubicBezTo>
                <a:lnTo>
                  <a:pt x="17628" y="12456"/>
                </a:lnTo>
                <a:cubicBezTo>
                  <a:pt x="18564" y="12453"/>
                  <a:pt x="19325" y="11695"/>
                  <a:pt x="19325" y="10756"/>
                </a:cubicBezTo>
                <a:lnTo>
                  <a:pt x="19325" y="1697"/>
                </a:lnTo>
                <a:cubicBezTo>
                  <a:pt x="19325" y="1220"/>
                  <a:pt x="19122" y="764"/>
                  <a:pt x="18769" y="441"/>
                </a:cubicBezTo>
                <a:cubicBezTo>
                  <a:pt x="18757" y="429"/>
                  <a:pt x="18742" y="417"/>
                  <a:pt x="18727" y="405"/>
                </a:cubicBezTo>
                <a:cubicBezTo>
                  <a:pt x="18422" y="145"/>
                  <a:pt x="18037" y="0"/>
                  <a:pt x="17640" y="0"/>
                </a:cubicBezTo>
                <a:cubicBezTo>
                  <a:pt x="17636" y="0"/>
                  <a:pt x="17632" y="0"/>
                  <a:pt x="17628" y="1"/>
                </a:cubicBezTo>
                <a:lnTo>
                  <a:pt x="1700" y="1"/>
                </a:lnTo>
                <a:cubicBezTo>
                  <a:pt x="1696" y="0"/>
                  <a:pt x="1692" y="0"/>
                  <a:pt x="1688" y="0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smtClean="0">
              <a:ln>
                <a:noFill/>
              </a:ln>
              <a:solidFill>
                <a:srgbClr val="435D74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pic>
        <p:nvPicPr>
          <p:cNvPr id="25" name="圖片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0619" y="5313363"/>
            <a:ext cx="699878" cy="699878"/>
          </a:xfrm>
          <a:prstGeom prst="rect">
            <a:avLst/>
          </a:prstGeom>
        </p:spPr>
      </p:pic>
      <p:pic>
        <p:nvPicPr>
          <p:cNvPr id="26" name="圖片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7313" y="5391538"/>
            <a:ext cx="483546" cy="414469"/>
          </a:xfrm>
          <a:prstGeom prst="rect">
            <a:avLst/>
          </a:prstGeom>
        </p:spPr>
      </p:pic>
      <p:sp>
        <p:nvSpPr>
          <p:cNvPr id="12" name="文字方塊 11"/>
          <p:cNvSpPr txBox="1"/>
          <p:nvPr/>
        </p:nvSpPr>
        <p:spPr>
          <a:xfrm flipH="1">
            <a:off x="4642652" y="4569191"/>
            <a:ext cx="3601080" cy="46166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2400" dirty="0" smtClean="0"/>
              <a:t>089079@mail.tku.edu.tw</a:t>
            </a:r>
            <a:endParaRPr lang="zh-TW" altLang="en-US" sz="2400" dirty="0" err="1" smtClean="0"/>
          </a:p>
        </p:txBody>
      </p:sp>
      <p:sp>
        <p:nvSpPr>
          <p:cNvPr id="27" name="文字方塊 26"/>
          <p:cNvSpPr txBox="1"/>
          <p:nvPr/>
        </p:nvSpPr>
        <p:spPr>
          <a:xfrm flipH="1">
            <a:off x="4618039" y="5279460"/>
            <a:ext cx="3601080" cy="46166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2400" dirty="0" smtClean="0"/>
              <a:t>02-26215656 </a:t>
            </a:r>
            <a:r>
              <a:rPr lang="en-US" altLang="zh-TW" sz="2400" dirty="0" err="1" smtClean="0"/>
              <a:t>ext</a:t>
            </a:r>
            <a:r>
              <a:rPr lang="en-US" altLang="zh-TW" sz="2400" dirty="0" smtClean="0"/>
              <a:t> 2652</a:t>
            </a:r>
            <a:endParaRPr lang="zh-TW" altLang="en-US" sz="2400" dirty="0" err="1" smtClean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58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2044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609600" y="464443"/>
            <a:ext cx="10972800" cy="1143000"/>
          </a:xfrm>
        </p:spPr>
        <p:txBody>
          <a:bodyPr rtlCol="0"/>
          <a:lstStyle/>
          <a:p>
            <a:r>
              <a:rPr lang="zh-TW" altLang="en-US" dirty="0" smtClean="0">
                <a:latin typeface="新細明體" panose="02020500000000000000" pitchFamily="18" charset="-120"/>
                <a:sym typeface="新細明體" panose="02020500000000000000" pitchFamily="18" charset="-120"/>
              </a:rPr>
              <a:t>講習回饋問卷填寫</a:t>
            </a:r>
            <a:endParaRPr lang="zh-TW" altLang="en-US" dirty="0"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290145" y="1512277"/>
            <a:ext cx="11684977" cy="5275385"/>
          </a:xfr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marL="0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運輸管理學系研究生講習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2563" y="2130663"/>
            <a:ext cx="9900139" cy="4546124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  <p:sp>
        <p:nvSpPr>
          <p:cNvPr id="8" name="文字方塊 7"/>
          <p:cNvSpPr txBox="1"/>
          <p:nvPr/>
        </p:nvSpPr>
        <p:spPr>
          <a:xfrm>
            <a:off x="1138894" y="1607443"/>
            <a:ext cx="7676525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TW" sz="2800" dirty="0">
                <a:solidFill>
                  <a:srgbClr val="0070C0"/>
                </a:solidFill>
              </a:rPr>
              <a:t>http://www.lib.tku.edu.tw/zh_tw/services/tutorial</a:t>
            </a:r>
            <a:endParaRPr lang="zh-TW" altLang="en-US" sz="2800" dirty="0" err="1" smtClean="0">
              <a:solidFill>
                <a:srgbClr val="0070C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59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1547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609600" y="513403"/>
            <a:ext cx="10972800" cy="1143000"/>
          </a:xfrm>
        </p:spPr>
        <p:txBody>
          <a:bodyPr rtlCol="0"/>
          <a:lstStyle/>
          <a:p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認識圖書館 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-- </a:t>
            </a:r>
            <a:r>
              <a:rPr lang="zh-TW" altLang="en-US" sz="40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總館各樓層介紹</a:t>
            </a:r>
            <a:endParaRPr lang="zh-TW" altLang="en-US" sz="4000" dirty="0">
              <a:solidFill>
                <a:srgbClr val="FFC000"/>
              </a:solidFill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243254" y="1884394"/>
            <a:ext cx="11948746" cy="4817012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r>
              <a:rPr lang="zh-TW" altLang="en-US" b="1" dirty="0" smtClean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二樓</a:t>
            </a:r>
            <a:r>
              <a:rPr lang="zh-TW" altLang="en-US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：圖書資料之典藏</a:t>
            </a:r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與管理、閱覽與</a:t>
            </a:r>
            <a:r>
              <a:rPr lang="zh-TW" altLang="en-US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出納</a:t>
            </a:r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、 </a:t>
            </a:r>
            <a:r>
              <a:rPr lang="zh-TW" altLang="en-US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分館管理</a:t>
            </a:r>
            <a:endParaRPr lang="zh-TW" altLang="en-US" dirty="0">
              <a:latin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0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 flipH="1">
            <a:off x="9251487" y="226863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運輸管理學系研究生講習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5853513"/>
              </p:ext>
            </p:extLst>
          </p:nvPr>
        </p:nvGraphicFramePr>
        <p:xfrm>
          <a:off x="297560" y="2424188"/>
          <a:ext cx="11711352" cy="4134874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3903784">
                  <a:extLst>
                    <a:ext uri="{9D8B030D-6E8A-4147-A177-3AD203B41FA5}">
                      <a16:colId xmlns:a16="http://schemas.microsoft.com/office/drawing/2014/main" val="3523513056"/>
                    </a:ext>
                  </a:extLst>
                </a:gridCol>
                <a:gridCol w="3903784">
                  <a:extLst>
                    <a:ext uri="{9D8B030D-6E8A-4147-A177-3AD203B41FA5}">
                      <a16:colId xmlns:a16="http://schemas.microsoft.com/office/drawing/2014/main" val="3473826885"/>
                    </a:ext>
                  </a:extLst>
                </a:gridCol>
                <a:gridCol w="3903784">
                  <a:extLst>
                    <a:ext uri="{9D8B030D-6E8A-4147-A177-3AD203B41FA5}">
                      <a16:colId xmlns:a16="http://schemas.microsoft.com/office/drawing/2014/main" val="4026517115"/>
                    </a:ext>
                  </a:extLst>
                </a:gridCol>
              </a:tblGrid>
              <a:tr h="413487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/>
                        <a:t>智慧預約取書區</a:t>
                      </a:r>
                      <a:endParaRPr lang="zh-TW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>
                          <a:latin typeface="微軟正黑體" panose="020B0604030504040204" pitchFamily="34" charset="-120"/>
                          <a:ea typeface="+mn-ea"/>
                          <a:sym typeface="新細明體" panose="02020500000000000000" pitchFamily="18" charset="-120"/>
                        </a:rPr>
                        <a:t>借還書服務台</a:t>
                      </a:r>
                      <a:endParaRPr lang="zh-TW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dirty="0" smtClean="0">
                          <a:latin typeface="微軟正黑體" panose="020B0604030504040204" pitchFamily="34" charset="-120"/>
                          <a:ea typeface="+mn-ea"/>
                          <a:sym typeface="新細明體" panose="02020500000000000000" pitchFamily="18" charset="-120"/>
                        </a:rPr>
                        <a:t>閱活區</a:t>
                      </a:r>
                      <a:endParaRPr lang="zh-TW" altLang="en-US" sz="2800" dirty="0" smtClean="0"/>
                    </a:p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3376394"/>
                  </a:ext>
                </a:extLst>
              </a:tr>
            </a:tbl>
          </a:graphicData>
        </a:graphic>
      </p:graphicFrame>
      <p:pic>
        <p:nvPicPr>
          <p:cNvPr id="12" name="圖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238" y="3105691"/>
            <a:ext cx="3693068" cy="3374240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1431" y="3105691"/>
            <a:ext cx="3695769" cy="3374240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2192" y="3105691"/>
            <a:ext cx="3587262" cy="3374240"/>
          </a:xfrm>
          <a:prstGeom prst="rect">
            <a:avLst/>
          </a:prstGeom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179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609600" y="879525"/>
            <a:ext cx="10972800" cy="809301"/>
          </a:xfrm>
        </p:spPr>
        <p:txBody>
          <a:bodyPr rtlCol="0"/>
          <a:lstStyle/>
          <a:p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認識圖書館 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-- </a:t>
            </a:r>
            <a:r>
              <a:rPr lang="zh-TW" altLang="en-US" sz="40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總館各樓層介紹</a:t>
            </a:r>
            <a:endParaRPr lang="zh-TW" altLang="en-US" sz="4000" dirty="0">
              <a:solidFill>
                <a:srgbClr val="FFC000"/>
              </a:solidFill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164165" y="1782196"/>
            <a:ext cx="11934050" cy="4939280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r>
              <a:rPr lang="zh-TW" altLang="en-US" b="1" dirty="0" smtClean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三樓</a:t>
            </a:r>
            <a:r>
              <a:rPr lang="zh-TW" altLang="en-US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：期刊</a:t>
            </a:r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及電子資源之</a:t>
            </a:r>
            <a:r>
              <a:rPr lang="zh-TW" altLang="en-US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選購</a:t>
            </a:r>
            <a:r>
              <a:rPr lang="zh-TW" altLang="en-US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、推廣；參考諮詢服務；圖書館利用教育</a:t>
            </a:r>
          </a:p>
          <a:p>
            <a:pPr marL="393192" lvl="1" indent="0">
              <a:buNone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0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運輸管理學系研究生講習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34504"/>
              </p:ext>
            </p:extLst>
          </p:nvPr>
        </p:nvGraphicFramePr>
        <p:xfrm>
          <a:off x="282862" y="2681058"/>
          <a:ext cx="11711352" cy="3965927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3903784">
                  <a:extLst>
                    <a:ext uri="{9D8B030D-6E8A-4147-A177-3AD203B41FA5}">
                      <a16:colId xmlns:a16="http://schemas.microsoft.com/office/drawing/2014/main" val="3523513056"/>
                    </a:ext>
                  </a:extLst>
                </a:gridCol>
                <a:gridCol w="3903784">
                  <a:extLst>
                    <a:ext uri="{9D8B030D-6E8A-4147-A177-3AD203B41FA5}">
                      <a16:colId xmlns:a16="http://schemas.microsoft.com/office/drawing/2014/main" val="3473826885"/>
                    </a:ext>
                  </a:extLst>
                </a:gridCol>
                <a:gridCol w="3903784">
                  <a:extLst>
                    <a:ext uri="{9D8B030D-6E8A-4147-A177-3AD203B41FA5}">
                      <a16:colId xmlns:a16="http://schemas.microsoft.com/office/drawing/2014/main" val="4026517115"/>
                    </a:ext>
                  </a:extLst>
                </a:gridCol>
              </a:tblGrid>
              <a:tr h="396592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/>
                        <a:t>資訊共享區</a:t>
                      </a:r>
                      <a:endParaRPr lang="zh-TW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>
                          <a:latin typeface="微軟正黑體" panose="020B0604030504040204" pitchFamily="34" charset="-120"/>
                          <a:ea typeface="+mn-ea"/>
                          <a:sym typeface="新細明體" panose="02020500000000000000" pitchFamily="18" charset="-120"/>
                        </a:rPr>
                        <a:t>學習共享區</a:t>
                      </a:r>
                      <a:endParaRPr lang="zh-TW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dirty="0" smtClean="0">
                          <a:latin typeface="微軟正黑體" panose="020B0604030504040204" pitchFamily="34" charset="-120"/>
                          <a:ea typeface="+mn-ea"/>
                          <a:sym typeface="新細明體" panose="02020500000000000000" pitchFamily="18" charset="-120"/>
                        </a:rPr>
                        <a:t>學</a:t>
                      </a:r>
                      <a:r>
                        <a:rPr kumimoji="0" lang="zh-TW" alt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+mn-ea"/>
                          <a:cs typeface="+mn-cs"/>
                          <a:sym typeface="新細明體" panose="02020500000000000000" pitchFamily="18" charset="-120"/>
                        </a:rPr>
                        <a:t>學學習共享區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+mn-ea"/>
                          <a:cs typeface="+mn-cs"/>
                          <a:sym typeface="新細明體" panose="02020500000000000000" pitchFamily="18" charset="-120"/>
                        </a:rPr>
                        <a:t>習共享區</a:t>
                      </a:r>
                      <a:endParaRPr kumimoji="0" lang="zh-TW" alt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dirty="0" smtClean="0">
                          <a:latin typeface="微軟正黑體" panose="020B0604030504040204" pitchFamily="34" charset="-120"/>
                          <a:ea typeface="+mn-ea"/>
                          <a:sym typeface="新細明體" panose="02020500000000000000" pitchFamily="18" charset="-120"/>
                        </a:rPr>
                        <a:t>學習共享區</a:t>
                      </a:r>
                      <a:endParaRPr lang="zh-TW" altLang="en-US" sz="2800" dirty="0" smtClean="0"/>
                    </a:p>
                    <a:p>
                      <a:pPr algn="ctr"/>
                      <a:r>
                        <a:rPr lang="zh-TW" altLang="en-US" sz="2800" dirty="0" smtClean="0">
                          <a:latin typeface="微軟正黑體" panose="020B0604030504040204" pitchFamily="34" charset="-120"/>
                          <a:ea typeface="+mn-ea"/>
                          <a:sym typeface="新細明體" panose="02020500000000000000" pitchFamily="18" charset="-120"/>
                        </a:rPr>
                        <a:t>習共享區</a:t>
                      </a:r>
                      <a:endParaRPr lang="zh-TW" alt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63376394"/>
                  </a:ext>
                </a:extLst>
              </a:tr>
            </a:tbl>
          </a:graphicData>
        </a:graphic>
      </p:graphicFrame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0578" y="3252203"/>
            <a:ext cx="3835921" cy="3315651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9138" y="3252203"/>
            <a:ext cx="3833323" cy="3315651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974" y="3252204"/>
            <a:ext cx="3792850" cy="3315650"/>
          </a:xfrm>
          <a:prstGeom prst="rect">
            <a:avLst/>
          </a:prstGeom>
        </p:spPr>
      </p:pic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7</a:t>
            </a:fld>
            <a:endParaRPr lang="zh-TW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8716971" y="2760785"/>
            <a:ext cx="1980029" cy="80021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研究</a:t>
            </a:r>
            <a:r>
              <a:rPr lang="zh-TW" altLang="en-US" sz="2800" b="1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共享</a:t>
            </a:r>
            <a:r>
              <a:rPr lang="zh-TW" altLang="en-US" sz="2800" b="1" dirty="0">
                <a:latin typeface="微軟正黑體" panose="020B0604030504040204" pitchFamily="34" charset="-120"/>
                <a:sym typeface="新細明體" panose="02020500000000000000" pitchFamily="18" charset="-120"/>
              </a:rPr>
              <a:t>區</a:t>
            </a:r>
            <a:endParaRPr lang="zh-TW" altLang="en-US" sz="2800" b="1" dirty="0"/>
          </a:p>
          <a:p>
            <a:endParaRPr lang="zh-TW" altLang="en-US" dirty="0" err="1" smtClean="0"/>
          </a:p>
        </p:txBody>
      </p:sp>
    </p:spTree>
    <p:extLst>
      <p:ext uri="{BB962C8B-B14F-4D97-AF65-F5344CB8AC3E}">
        <p14:creationId xmlns:p14="http://schemas.microsoft.com/office/powerpoint/2010/main" val="401110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637441" y="534782"/>
            <a:ext cx="10972800" cy="1143000"/>
          </a:xfrm>
        </p:spPr>
        <p:txBody>
          <a:bodyPr rtlCol="0"/>
          <a:lstStyle/>
          <a:p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認識圖書館 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-- </a:t>
            </a:r>
            <a:r>
              <a:rPr lang="zh-TW" altLang="en-US" sz="40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總館各樓層介紹</a:t>
            </a:r>
            <a:endParaRPr lang="zh-TW" altLang="en-US" sz="4000" dirty="0">
              <a:solidFill>
                <a:srgbClr val="FFC000"/>
              </a:solidFill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149468" y="1748121"/>
            <a:ext cx="11948746" cy="5048333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r>
              <a:rPr lang="zh-TW" altLang="en-US" b="1" dirty="0" smtClean="0">
                <a:solidFill>
                  <a:srgbClr val="FF9900"/>
                </a:solidFill>
                <a:latin typeface="微軟正黑體" panose="020B0604030504040204" pitchFamily="34" charset="-120"/>
                <a:sym typeface="新細明體" panose="02020500000000000000" pitchFamily="18" charset="-120"/>
              </a:rPr>
              <a:t>五樓</a:t>
            </a:r>
            <a:r>
              <a:rPr lang="zh-TW" altLang="en-US" dirty="0" smtClean="0">
                <a:latin typeface="微軟正黑體" panose="020B0604030504040204" pitchFamily="34" charset="-120"/>
                <a:sym typeface="新細明體" panose="02020500000000000000" pitchFamily="18" charset="-120"/>
              </a:rPr>
              <a:t>：非書資料區</a:t>
            </a:r>
            <a:endParaRPr lang="zh-TW" altLang="en-US" dirty="0">
              <a:latin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393192" lvl="1" indent="0">
              <a:buNone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0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運輸管理學系研究生講習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9438046"/>
              </p:ext>
            </p:extLst>
          </p:nvPr>
        </p:nvGraphicFramePr>
        <p:xfrm>
          <a:off x="268165" y="2312377"/>
          <a:ext cx="11711352" cy="4316797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3903784">
                  <a:extLst>
                    <a:ext uri="{9D8B030D-6E8A-4147-A177-3AD203B41FA5}">
                      <a16:colId xmlns:a16="http://schemas.microsoft.com/office/drawing/2014/main" val="3523513056"/>
                    </a:ext>
                  </a:extLst>
                </a:gridCol>
                <a:gridCol w="3903784">
                  <a:extLst>
                    <a:ext uri="{9D8B030D-6E8A-4147-A177-3AD203B41FA5}">
                      <a16:colId xmlns:a16="http://schemas.microsoft.com/office/drawing/2014/main" val="3473826885"/>
                    </a:ext>
                  </a:extLst>
                </a:gridCol>
                <a:gridCol w="3903784">
                  <a:extLst>
                    <a:ext uri="{9D8B030D-6E8A-4147-A177-3AD203B41FA5}">
                      <a16:colId xmlns:a16="http://schemas.microsoft.com/office/drawing/2014/main" val="4026517115"/>
                    </a:ext>
                  </a:extLst>
                </a:gridCol>
              </a:tblGrid>
              <a:tr h="431679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/>
                        <a:t>魔笛特區</a:t>
                      </a:r>
                      <a:r>
                        <a:rPr lang="en-US" altLang="zh-TW" sz="2800" dirty="0" smtClean="0"/>
                        <a:t>(Multi Zone)</a:t>
                      </a:r>
                      <a:endParaRPr lang="zh-TW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>
                          <a:latin typeface="微軟正黑體" panose="020B0604030504040204" pitchFamily="34" charset="-120"/>
                          <a:ea typeface="+mn-ea"/>
                          <a:sym typeface="新細明體" panose="02020500000000000000" pitchFamily="18" charset="-120"/>
                        </a:rPr>
                        <a:t>主題影音展示區</a:t>
                      </a:r>
                      <a:endParaRPr lang="zh-TW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dirty="0" smtClean="0">
                          <a:latin typeface="微軟正黑體" panose="020B0604030504040204" pitchFamily="34" charset="-120"/>
                          <a:ea typeface="+mn-ea"/>
                          <a:sym typeface="新細明體" panose="02020500000000000000" pitchFamily="18" charset="-120"/>
                        </a:rPr>
                        <a:t>歐盟資訊中心</a:t>
                      </a:r>
                      <a:endParaRPr lang="zh-TW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3376394"/>
                  </a:ext>
                </a:extLst>
              </a:tr>
            </a:tbl>
          </a:graphicData>
        </a:graphic>
      </p:graphicFrame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351" y="3077309"/>
            <a:ext cx="3814914" cy="3429000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4"/>
          <a:srcRect t="22994"/>
          <a:stretch/>
        </p:blipFill>
        <p:spPr>
          <a:xfrm>
            <a:off x="4223961" y="3077308"/>
            <a:ext cx="3821942" cy="3429000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5"/>
          <a:srcRect l="17052"/>
          <a:stretch/>
        </p:blipFill>
        <p:spPr>
          <a:xfrm>
            <a:off x="8164599" y="3077308"/>
            <a:ext cx="3743122" cy="3429000"/>
          </a:xfrm>
          <a:prstGeom prst="rect">
            <a:avLst/>
          </a:prstGeom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7752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r>
              <a:rPr lang="zh-TW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認識圖書館 </a:t>
            </a:r>
            <a:r>
              <a:rPr lang="en-US" altLang="zh-TW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-- </a:t>
            </a:r>
            <a:r>
              <a:rPr lang="zh-TW" altLang="en-US" sz="400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新細明體" panose="02020500000000000000" pitchFamily="18" charset="-120"/>
                <a:sym typeface="新細明體" panose="02020500000000000000" pitchFamily="18" charset="-120"/>
              </a:rPr>
              <a:t>圖書館網站</a:t>
            </a:r>
            <a:endParaRPr lang="zh-TW" altLang="en-US" sz="4000" dirty="0">
              <a:solidFill>
                <a:srgbClr val="FFC000"/>
              </a:solidFill>
              <a:latin typeface="新細明體" panose="02020500000000000000" pitchFamily="18" charset="-120"/>
              <a:sym typeface="新細明體" panose="02020500000000000000" pitchFamily="18" charset="-120"/>
            </a:endParaRPr>
          </a:p>
        </p:txBody>
      </p:sp>
      <p:sp>
        <p:nvSpPr>
          <p:cNvPr id="2" name="內容預留位置 1"/>
          <p:cNvSpPr>
            <a:spLocks noGrp="1"/>
          </p:cNvSpPr>
          <p:nvPr>
            <p:ph idx="1"/>
          </p:nvPr>
        </p:nvSpPr>
        <p:spPr>
          <a:xfrm>
            <a:off x="773489" y="1931809"/>
            <a:ext cx="11213592" cy="4922520"/>
          </a:xfr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/>
          <a:lstStyle/>
          <a:p>
            <a:pPr marL="0" indent="0" algn="ctr">
              <a:buNone/>
            </a:pP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</a:rPr>
              <a:t>網址：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  <a:hlinkClick r:id="rId3"/>
              </a:rPr>
              <a:t>https://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  <a:hlinkClick r:id="rId3"/>
              </a:rPr>
              <a:t>www.lib.tku.edu.tw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新細明體" panose="02020500000000000000" pitchFamily="18" charset="-120"/>
                <a:hlinkClick r:id="rId3"/>
              </a:rPr>
              <a:t>/</a:t>
            </a:r>
            <a:endParaRPr lang="zh-TW" altLang="en-US" sz="2800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0" indent="0">
              <a:buNone/>
            </a:pPr>
            <a:endParaRPr lang="zh-TW" altLang="en-US" dirty="0">
              <a:ln>
                <a:solidFill>
                  <a:srgbClr val="00CC00"/>
                </a:solidFill>
              </a:ln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  <a:p>
            <a:pPr marL="0" indent="0">
              <a:buNone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sym typeface="新細明體" panose="02020500000000000000" pitchFamily="18" charset="-120"/>
            </a:endParaRPr>
          </a:p>
        </p:txBody>
      </p:sp>
      <p:sp>
        <p:nvSpPr>
          <p:cNvPr id="7" name="流程圖: 程序 6"/>
          <p:cNvSpPr/>
          <p:nvPr/>
        </p:nvSpPr>
        <p:spPr>
          <a:xfrm>
            <a:off x="3529584" y="3493008"/>
            <a:ext cx="45719" cy="45719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1" name="直線單箭頭接點 10"/>
          <p:cNvCxnSpPr/>
          <p:nvPr/>
        </p:nvCxnSpPr>
        <p:spPr>
          <a:xfrm flipH="1">
            <a:off x="2731353" y="3493008"/>
            <a:ext cx="754999" cy="0"/>
          </a:xfrm>
          <a:prstGeom prst="straightConnector1">
            <a:avLst/>
          </a:prstGeom>
          <a:ln w="28575"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單箭頭接點 14"/>
          <p:cNvCxnSpPr/>
          <p:nvPr/>
        </p:nvCxnSpPr>
        <p:spPr>
          <a:xfrm flipV="1">
            <a:off x="9133244" y="2674910"/>
            <a:ext cx="578015" cy="9144"/>
          </a:xfrm>
          <a:prstGeom prst="straightConnector1">
            <a:avLst/>
          </a:prstGeom>
          <a:ln w="28575"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單箭頭接點 19"/>
          <p:cNvCxnSpPr/>
          <p:nvPr/>
        </p:nvCxnSpPr>
        <p:spPr>
          <a:xfrm flipV="1">
            <a:off x="9120236" y="3701019"/>
            <a:ext cx="511447" cy="214"/>
          </a:xfrm>
          <a:prstGeom prst="straightConnector1">
            <a:avLst/>
          </a:prstGeom>
          <a:ln w="28575"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單箭頭接點 21"/>
          <p:cNvCxnSpPr/>
          <p:nvPr/>
        </p:nvCxnSpPr>
        <p:spPr>
          <a:xfrm>
            <a:off x="9144819" y="5470072"/>
            <a:ext cx="566440" cy="371"/>
          </a:xfrm>
          <a:prstGeom prst="straightConnector1">
            <a:avLst/>
          </a:prstGeom>
          <a:ln w="28575"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單箭頭接點 30"/>
          <p:cNvCxnSpPr/>
          <p:nvPr/>
        </p:nvCxnSpPr>
        <p:spPr>
          <a:xfrm flipH="1">
            <a:off x="2746389" y="4731156"/>
            <a:ext cx="740664" cy="15240"/>
          </a:xfrm>
          <a:prstGeom prst="straightConnector1">
            <a:avLst/>
          </a:prstGeom>
          <a:ln w="28575"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字方塊 33"/>
          <p:cNvSpPr txBox="1"/>
          <p:nvPr/>
        </p:nvSpPr>
        <p:spPr>
          <a:xfrm flipH="1">
            <a:off x="9631683" y="2499388"/>
            <a:ext cx="141829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服務主選單</a:t>
            </a:r>
          </a:p>
        </p:txBody>
      </p:sp>
      <p:sp>
        <p:nvSpPr>
          <p:cNvPr id="35" name="文字方塊 34"/>
          <p:cNvSpPr txBox="1"/>
          <p:nvPr/>
        </p:nvSpPr>
        <p:spPr>
          <a:xfrm flipH="1">
            <a:off x="9606746" y="3502607"/>
            <a:ext cx="141829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快捷資訊區</a:t>
            </a:r>
          </a:p>
        </p:txBody>
      </p:sp>
      <p:sp>
        <p:nvSpPr>
          <p:cNvPr id="36" name="文字方塊 35"/>
          <p:cNvSpPr txBox="1"/>
          <p:nvPr/>
        </p:nvSpPr>
        <p:spPr>
          <a:xfrm flipH="1">
            <a:off x="9756820" y="5314794"/>
            <a:ext cx="141829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公告區</a:t>
            </a:r>
          </a:p>
        </p:txBody>
      </p:sp>
      <p:sp>
        <p:nvSpPr>
          <p:cNvPr id="37" name="文字方塊 36"/>
          <p:cNvSpPr txBox="1"/>
          <p:nvPr/>
        </p:nvSpPr>
        <p:spPr>
          <a:xfrm flipH="1">
            <a:off x="9422251" y="4747215"/>
            <a:ext cx="187092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活動海報輪播區</a:t>
            </a:r>
          </a:p>
        </p:txBody>
      </p:sp>
      <p:sp>
        <p:nvSpPr>
          <p:cNvPr id="38" name="文字方塊 37"/>
          <p:cNvSpPr txBox="1"/>
          <p:nvPr/>
        </p:nvSpPr>
        <p:spPr>
          <a:xfrm flipH="1">
            <a:off x="9631683" y="6049113"/>
            <a:ext cx="141829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特藏連結區</a:t>
            </a:r>
          </a:p>
        </p:txBody>
      </p:sp>
      <p:sp>
        <p:nvSpPr>
          <p:cNvPr id="39" name="文字方塊 38"/>
          <p:cNvSpPr txBox="1"/>
          <p:nvPr/>
        </p:nvSpPr>
        <p:spPr>
          <a:xfrm flipH="1">
            <a:off x="1417451" y="3308342"/>
            <a:ext cx="141829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資源查詢框</a:t>
            </a:r>
          </a:p>
        </p:txBody>
      </p:sp>
      <p:sp>
        <p:nvSpPr>
          <p:cNvPr id="40" name="文字方塊 39"/>
          <p:cNvSpPr txBox="1"/>
          <p:nvPr/>
        </p:nvSpPr>
        <p:spPr>
          <a:xfrm flipH="1">
            <a:off x="1417451" y="4561730"/>
            <a:ext cx="141829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常用服務區</a:t>
            </a:r>
          </a:p>
        </p:txBody>
      </p:sp>
      <p:sp>
        <p:nvSpPr>
          <p:cNvPr id="24" name="文字方塊 23"/>
          <p:cNvSpPr txBox="1"/>
          <p:nvPr/>
        </p:nvSpPr>
        <p:spPr>
          <a:xfrm flipH="1">
            <a:off x="8854371" y="95111"/>
            <a:ext cx="2728029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993366"/>
                </a:solidFill>
              </a:rPr>
              <a:t>運輸管理學系研究生講習</a:t>
            </a:r>
            <a:endParaRPr lang="zh-TW" altLang="en-US" b="1" dirty="0" smtClean="0">
              <a:solidFill>
                <a:srgbClr val="993366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01CF334-2D5C-4859-84A6-CA7E6E43FAEB}" type="slidenum">
              <a:rPr lang="en-US" altLang="zh-TW" smtClean="0"/>
              <a:t>9</a:t>
            </a:fld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/>
          <a:srcRect l="983" t="43" r="1087"/>
          <a:stretch/>
        </p:blipFill>
        <p:spPr>
          <a:xfrm>
            <a:off x="3521039" y="2516781"/>
            <a:ext cx="5578219" cy="4204695"/>
          </a:xfrm>
          <a:prstGeom prst="rect">
            <a:avLst/>
          </a:prstGeom>
          <a:ln>
            <a:solidFill>
              <a:srgbClr val="00B050"/>
            </a:solidFill>
          </a:ln>
        </p:spPr>
      </p:pic>
      <p:cxnSp>
        <p:nvCxnSpPr>
          <p:cNvPr id="25" name="直線單箭頭接點 24"/>
          <p:cNvCxnSpPr/>
          <p:nvPr/>
        </p:nvCxnSpPr>
        <p:spPr>
          <a:xfrm flipV="1">
            <a:off x="6700443" y="4949625"/>
            <a:ext cx="2652559" cy="395"/>
          </a:xfrm>
          <a:prstGeom prst="straightConnector1">
            <a:avLst/>
          </a:prstGeom>
          <a:ln w="28575"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單箭頭接點 25"/>
          <p:cNvCxnSpPr/>
          <p:nvPr/>
        </p:nvCxnSpPr>
        <p:spPr>
          <a:xfrm>
            <a:off x="7033846" y="6206142"/>
            <a:ext cx="2432197" cy="6301"/>
          </a:xfrm>
          <a:prstGeom prst="straightConnector1">
            <a:avLst/>
          </a:prstGeom>
          <a:ln w="28575"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08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腦力激盪簡報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腦力激盪商務簡報" id="{FDA14377-08DB-432F-B657-60A47B75D436}" vid="{EAF012BB-6E78-49C6-8EE3-B0D08EBC4A53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腦力激盪商務簡報</Template>
  <TotalTime>9475</TotalTime>
  <Words>2202</Words>
  <Application>Microsoft Office PowerPoint</Application>
  <PresentationFormat>寬螢幕</PresentationFormat>
  <Paragraphs>522</Paragraphs>
  <Slides>59</Slides>
  <Notes>59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59</vt:i4>
      </vt:variant>
    </vt:vector>
  </HeadingPairs>
  <TitlesOfParts>
    <vt:vector size="67" baseType="lpstr">
      <vt:lpstr>Overpass</vt:lpstr>
      <vt:lpstr>細明體</vt:lpstr>
      <vt:lpstr>微軟正黑體</vt:lpstr>
      <vt:lpstr>新細明體</vt:lpstr>
      <vt:lpstr>Arial</vt:lpstr>
      <vt:lpstr>Wingdings</vt:lpstr>
      <vt:lpstr>Wingdings 2</vt:lpstr>
      <vt:lpstr>腦力激盪簡報</vt:lpstr>
      <vt:lpstr> 運輸管理學系研究生講習</vt:lpstr>
      <vt:lpstr>PowerPoint 簡報</vt:lpstr>
      <vt:lpstr>學術研究與圖書館</vt:lpstr>
      <vt:lpstr>認識圖書館 -- 總館各樓層介紹</vt:lpstr>
      <vt:lpstr>認識圖書館 -- 總館各樓層介紹</vt:lpstr>
      <vt:lpstr>認識圖書館 -- 總館各樓層介紹</vt:lpstr>
      <vt:lpstr>認識圖書館 -- 總館各樓層介紹</vt:lpstr>
      <vt:lpstr>認識圖書館 -- 總館各樓層介紹</vt:lpstr>
      <vt:lpstr>認識圖書館 -- 圖書館網站</vt:lpstr>
      <vt:lpstr>認識圖書館 -- 雲端圖書館自動化系統</vt:lpstr>
      <vt:lpstr>認識圖書館 -- 雲端圖書館自動化系統</vt:lpstr>
      <vt:lpstr>認識圖書館 -- 雲端圖書館自動化系統</vt:lpstr>
      <vt:lpstr>認識圖書館 -- 雲端圖書館自動化系統</vt:lpstr>
      <vt:lpstr>認識圖書館 -- 雲端圖書館自動化系統</vt:lpstr>
      <vt:lpstr>認識圖書館 -- 雲端圖書館自動化系統</vt:lpstr>
      <vt:lpstr>PowerPoint 簡報</vt:lpstr>
      <vt:lpstr>蒐集資料的方法 -- 規劃檢索策略</vt:lpstr>
      <vt:lpstr>蒐集資料的方法 -- 規劃檢索策略</vt:lpstr>
      <vt:lpstr>蒐集資料的方法 -- 查詢雲端圖書館自動化系統</vt:lpstr>
      <vt:lpstr>蒐集資料的方法 -- 查詢雲端圖書館自動化系統</vt:lpstr>
      <vt:lpstr>蒐集資料的方法 -- 查詢雲端圖書館自動化系統</vt:lpstr>
      <vt:lpstr>蒐集資料的方法 -- 查詢雲端圖書館自動化系統</vt:lpstr>
      <vt:lpstr>蒐集資料的方法 -- 查詢雲端圖書館自動化系統</vt:lpstr>
      <vt:lpstr>蒐集資料的方法 -- 查詢雲端圖書館自動化系統</vt:lpstr>
      <vt:lpstr>蒐集資料的方法 -- 查詢雲端圖書館自動化系統</vt:lpstr>
      <vt:lpstr>蒐集資料的方法 -- 查詢雲端圖書館自動化系統</vt:lpstr>
      <vt:lpstr>蒐集資料的方法 -- 查詢雲端圖書館自動化系統</vt:lpstr>
      <vt:lpstr>蒐集資料的方法 -- 資料的取得</vt:lpstr>
      <vt:lpstr>蒐集資料的方法 -- 資料的取得</vt:lpstr>
      <vt:lpstr>蒐集資料的方法 -- 資料的取得</vt:lpstr>
      <vt:lpstr>蒐集資料的方法 -- 資料的取得</vt:lpstr>
      <vt:lpstr>蒐集資料的方法 -- 資料的取得</vt:lpstr>
      <vt:lpstr>蒐集資料的方法 -- 資料的取得</vt:lpstr>
      <vt:lpstr>蒐集資料的方法 -- 資料的取得</vt:lpstr>
      <vt:lpstr>蒐集資料的方法 -- 資料的取得</vt:lpstr>
      <vt:lpstr>蒐集資料的方法 -- 資料的取得</vt:lpstr>
      <vt:lpstr>蒐集資料的方法 -- 資料的取得</vt:lpstr>
      <vt:lpstr>運輸管理學系適用資料庫</vt:lpstr>
      <vt:lpstr>運輸管理學系適用資料庫</vt:lpstr>
      <vt:lpstr>運輸管理學系常用的資料庫</vt:lpstr>
      <vt:lpstr>運輸管理學系介購的期刊</vt:lpstr>
      <vt:lpstr>運輸管理學系介購的期刊</vt:lpstr>
      <vt:lpstr> </vt:lpstr>
      <vt:lpstr> </vt:lpstr>
      <vt:lpstr> </vt:lpstr>
      <vt:lpstr>論文寫作的好工具</vt:lpstr>
      <vt:lpstr>論文寫作好工具 -- EndNote</vt:lpstr>
      <vt:lpstr>論文寫作好工具 -- EndNote</vt:lpstr>
      <vt:lpstr>論文寫作好工具 -- EndNote</vt:lpstr>
      <vt:lpstr>論文寫作好工具 -- EndNote</vt:lpstr>
      <vt:lpstr>論文寫作好工具 -- EndNote</vt:lpstr>
      <vt:lpstr>論文寫作好工具 -- EndNote</vt:lpstr>
      <vt:lpstr>論文寫作好工具 -- EndNote</vt:lpstr>
      <vt:lpstr>論文寫作好工具 -- EndNote</vt:lpstr>
      <vt:lpstr>論文寫作好工具 -- EndNote</vt:lpstr>
      <vt:lpstr> </vt:lpstr>
      <vt:lpstr>更多協助</vt:lpstr>
      <vt:lpstr>PowerPoint 簡報</vt:lpstr>
      <vt:lpstr>講習回饋問卷填寫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資訊管理學系研究生講習</dc:title>
  <dc:creator>TKU</dc:creator>
  <cp:lastModifiedBy>Sujen Lee</cp:lastModifiedBy>
  <cp:revision>561</cp:revision>
  <dcterms:created xsi:type="dcterms:W3CDTF">2020-09-09T00:21:38Z</dcterms:created>
  <dcterms:modified xsi:type="dcterms:W3CDTF">2020-10-29T15:56:40Z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74069100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