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272" r:id="rId3"/>
    <p:sldId id="273" r:id="rId4"/>
    <p:sldId id="411" r:id="rId5"/>
    <p:sldId id="412" r:id="rId6"/>
    <p:sldId id="413" r:id="rId7"/>
    <p:sldId id="414" r:id="rId8"/>
    <p:sldId id="415" r:id="rId9"/>
    <p:sldId id="465" r:id="rId10"/>
    <p:sldId id="466" r:id="rId11"/>
    <p:sldId id="467" r:id="rId12"/>
    <p:sldId id="468" r:id="rId13"/>
    <p:sldId id="419" r:id="rId14"/>
    <p:sldId id="462" r:id="rId15"/>
    <p:sldId id="46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328" r:id="rId26"/>
    <p:sldId id="469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70" r:id="rId42"/>
    <p:sldId id="446" r:id="rId43"/>
    <p:sldId id="471" r:id="rId44"/>
    <p:sldId id="447" r:id="rId45"/>
    <p:sldId id="448" r:id="rId46"/>
    <p:sldId id="472" r:id="rId47"/>
    <p:sldId id="473" r:id="rId48"/>
    <p:sldId id="474" r:id="rId49"/>
    <p:sldId id="464" r:id="rId50"/>
    <p:sldId id="452" r:id="rId51"/>
    <p:sldId id="460" r:id="rId52"/>
    <p:sldId id="454" r:id="rId53"/>
    <p:sldId id="455" r:id="rId54"/>
    <p:sldId id="456" r:id="rId55"/>
    <p:sldId id="457" r:id="rId56"/>
    <p:sldId id="458" r:id="rId57"/>
    <p:sldId id="459" r:id="rId58"/>
    <p:sldId id="410" r:id="rId59"/>
    <p:sldId id="463" r:id="rId6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00CC00"/>
    <a:srgbClr val="DDDDDD"/>
    <a:srgbClr val="FFCCCC"/>
    <a:srgbClr val="CCCCFF"/>
    <a:srgbClr val="969696"/>
    <a:srgbClr val="006600"/>
    <a:srgbClr val="993366"/>
    <a:srgbClr val="96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8" autoAdjust="0"/>
    <p:restoredTop sz="95320" autoAdjust="0"/>
  </p:normalViewPr>
  <p:slideViewPr>
    <p:cSldViewPr snapToGrid="0">
      <p:cViewPr varScale="1">
        <p:scale>
          <a:sx n="87" d="100"/>
          <a:sy n="87" d="100"/>
        </p:scale>
        <p:origin x="37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C03C-F128-4D77-8177-A57732A67E39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2020年10月30日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5ACC1-7210-4F0A-BEEB-8EC885077F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65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DF2C87C-757E-4C70-9F14-5785D5A3EB9B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93B0CF2-7F87-4E02-A248-870047730F99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516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643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302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406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90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95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407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406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67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879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1874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208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8189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0675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778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3733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0061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007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060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9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58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774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6421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3194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979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294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3819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784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852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7295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843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5092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47228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4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526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466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752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4563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9854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9100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77539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061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1144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1678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97490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43235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0949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8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1534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499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3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326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45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480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33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13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 dirty="0" smtClean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76010F5-1FDB-4412-9DA5-0DC277F3AA47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856E54-3F8D-429F-92B0-552EFC395570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BC2E8B-FC54-48F9-A7AF-9A7E3F43F4EC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 dirty="0" smtClean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 dirty="0" smtClean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4A4D8-A799-456F-A56C-5577E65818AD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4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D1C91-7539-4787-AED2-E0B9EDC53C5C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A238E-310C-430C-82AB-8201EBB12209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4C66F-2405-4664-BD03-410B97501ACC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2320B-2DE0-4022-AE3E-A3FE9CE174C0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EB3F-5F90-4A5F-B31E-650C919660D9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CBD7A-ECBF-4D09-84A2-44BA95B688B4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7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 dirty="0" smtClean="0"/>
              <a:t>編輯母片文字樣式</a:t>
            </a:r>
          </a:p>
          <a:p>
            <a:pPr lvl="1" rtl="0" eaLnBrk="1" latinLnBrk="0" hangingPunct="1"/>
            <a:r>
              <a:rPr lang="zh-TW" altLang="en-US" dirty="0" smtClean="0"/>
              <a:t>第二層</a:t>
            </a:r>
          </a:p>
          <a:p>
            <a:pPr lvl="2" rtl="0" eaLnBrk="1" latinLnBrk="0" hangingPunct="1"/>
            <a:r>
              <a:rPr lang="zh-TW" altLang="en-US" dirty="0" smtClean="0"/>
              <a:t>第三層</a:t>
            </a:r>
          </a:p>
          <a:p>
            <a:pPr lvl="3" rtl="0" eaLnBrk="1" latinLnBrk="0" hangingPunct="1"/>
            <a:r>
              <a:rPr lang="zh-TW" altLang="en-US" dirty="0" smtClean="0"/>
              <a:t>第四層</a:t>
            </a:r>
          </a:p>
          <a:p>
            <a:pPr lvl="4" rtl="0" eaLnBrk="1" latinLnBrk="0" hangingPunct="1"/>
            <a:r>
              <a:rPr lang="zh-TW" altLang="en-US" dirty="0" smtClean="0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 dirty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A3F0-EBD6-489F-B7ED-A94F35F251AC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32A294-16A4-4EBE-BAE1-F92EFB453A48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0AAE5-E87C-46B2-B7C9-4F347A9EFF1D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532B9-D642-42F2-8B38-CB81E1D7BFDB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DFB7-B372-4737-9528-833978472145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F135DD-489F-40F6-9DF5-0023BF78E97D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6C209C4-ED81-4BB2-901D-6F9161800EE0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  <a:p>
            <a:pPr lvl="1" rtl="0" eaLnBrk="1" latinLnBrk="0" hangingPunct="1"/>
            <a:r>
              <a:rPr lang="zh-TW" altLang="en-US" smtClean="0"/>
              <a:t>第二層</a:t>
            </a:r>
          </a:p>
          <a:p>
            <a:pPr lvl="2" rtl="0" eaLnBrk="1" latinLnBrk="0" hangingPunct="1"/>
            <a:r>
              <a:rPr lang="zh-TW" altLang="en-US" smtClean="0"/>
              <a:t>第三層</a:t>
            </a:r>
          </a:p>
          <a:p>
            <a:pPr lvl="3" rtl="0" eaLnBrk="1" latinLnBrk="0" hangingPunct="1"/>
            <a:r>
              <a:rPr lang="zh-TW" altLang="en-US" smtClean="0"/>
              <a:t>第四層</a:t>
            </a:r>
          </a:p>
          <a:p>
            <a:pPr lvl="4" rtl="0" eaLnBrk="1" latinLnBrk="0" hangingPunct="1"/>
            <a:r>
              <a:rPr lang="zh-TW" altLang="en-US" smtClean="0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0FEF3-3DB6-4A7C-AB4D-ACE4B86A9E82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5927D5-6AF4-4517-AA98-65218CDB69F3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6FC618-F0E5-4989-AF68-72D3D428384C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 dirty="0" smtClean="0"/>
              <a:t>編輯母片文字樣式</a:t>
            </a:r>
          </a:p>
          <a:p>
            <a:pPr lvl="1" rtl="0" eaLnBrk="1" latinLnBrk="0" hangingPunct="1"/>
            <a:r>
              <a:rPr lang="zh-TW" altLang="en-US" dirty="0" smtClean="0"/>
              <a:t>第二層</a:t>
            </a:r>
          </a:p>
          <a:p>
            <a:pPr lvl="2" rtl="0" eaLnBrk="1" latinLnBrk="0" hangingPunct="1"/>
            <a:r>
              <a:rPr lang="zh-TW" altLang="en-US" dirty="0" smtClean="0"/>
              <a:t>第三層</a:t>
            </a:r>
          </a:p>
          <a:p>
            <a:pPr lvl="3" rtl="0" eaLnBrk="1" latinLnBrk="0" hangingPunct="1"/>
            <a:r>
              <a:rPr lang="zh-TW" altLang="en-US" dirty="0" smtClean="0"/>
              <a:t>第四層</a:t>
            </a:r>
          </a:p>
          <a:p>
            <a:pPr lvl="4" rtl="0" eaLnBrk="1" latinLnBrk="0" hangingPunct="1"/>
            <a:r>
              <a:rPr lang="zh-TW" altLang="en-US" dirty="0" smtClean="0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 dirty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A1821B-84B2-4BCF-9103-D9BA6B63AE5A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29EDC9E-0ED5-49F5-AB3A-F546F39FF920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zh-TW" altLang="en-US" sz="18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zh-TW" altLang="en-US" sz="18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zh-TW" altLang="en-US" sz="1800" noProof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zh-TW" altLang="en-US" sz="1800" noProof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zh-TW" altLang="en-US" sz="1800" noProof="0" dirty="0"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zh-TW" altLang="en-US" sz="1800" noProof="0" dirty="0"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 smtClean="0"/>
              <a:t>第二層</a:t>
            </a:r>
          </a:p>
          <a:p>
            <a:pPr lvl="2" rtl="0" eaLnBrk="1" latinLnBrk="0" hangingPunct="1"/>
            <a:r>
              <a:rPr lang="zh-TW" altLang="en-US" noProof="0" dirty="0" smtClean="0"/>
              <a:t>第三層</a:t>
            </a:r>
          </a:p>
          <a:p>
            <a:pPr lvl="3" rtl="0" eaLnBrk="1" latinLnBrk="0" hangingPunct="1"/>
            <a:r>
              <a:rPr lang="zh-TW" altLang="en-US" noProof="0" dirty="0" smtClean="0"/>
              <a:t>第四層</a:t>
            </a:r>
          </a:p>
          <a:p>
            <a:pPr lvl="4" rtl="0" eaLnBrk="1" latinLnBrk="0" hangingPunct="1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0565B32-B448-4814-A34B-8E4078D6BFB9}" type="datetime2">
              <a:rPr lang="zh-TW" altLang="en-US" smtClean="0"/>
              <a:pPr/>
              <a:t>2020年10月30日</a:t>
            </a:fld>
            <a:endParaRPr lang="zh-TW" altLang="en-US" dirty="0"/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 smtClean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 smtClean="0"/>
              <a:t>第二層</a:t>
            </a:r>
          </a:p>
          <a:p>
            <a:pPr lvl="2" rtl="0" eaLnBrk="1" latinLnBrk="0" hangingPunct="1"/>
            <a:r>
              <a:rPr lang="zh-TW" altLang="en-US" noProof="0" dirty="0" smtClean="0"/>
              <a:t>第三層</a:t>
            </a:r>
          </a:p>
          <a:p>
            <a:pPr lvl="3" rtl="0" eaLnBrk="1" latinLnBrk="0" hangingPunct="1"/>
            <a:r>
              <a:rPr lang="zh-TW" altLang="en-US" noProof="0" dirty="0" smtClean="0"/>
              <a:t>第四層</a:t>
            </a:r>
          </a:p>
          <a:p>
            <a:pPr lvl="4" rtl="0" eaLnBrk="1" latinLnBrk="0" hangingPunct="1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1C2BC-EA02-4AD7-81F9-AA4524DFDCAB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2020年10月30日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tku.edu.tw/zh_tw/services/ILL&amp;DDS/rapidill" TargetMode="External"/><Relationship Id="rId3" Type="http://schemas.openxmlformats.org/officeDocument/2006/relationships/hyperlink" Target="https://www.lib.tku.edu.tw/zh_tw/services/ILL&amp;DDS/bkloan" TargetMode="External"/><Relationship Id="rId7" Type="http://schemas.openxmlformats.org/officeDocument/2006/relationships/hyperlink" Target="https://sso.tku.edu.tw/csminfo/journa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.lib.tku.edu.tw/rapidill/" TargetMode="External"/><Relationship Id="rId5" Type="http://schemas.openxmlformats.org/officeDocument/2006/relationships/hyperlink" Target="https://ndds.stpi.narl.org.tw/" TargetMode="External"/><Relationship Id="rId4" Type="http://schemas.openxmlformats.org/officeDocument/2006/relationships/hyperlink" Target="https://www.lib.tku.edu.tw/zh_tw/services/ILL&amp;DDS/online_apply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.lib.tku.edu.tw/database/hit.asp?Db_Id=1396" TargetMode="External"/><Relationship Id="rId13" Type="http://schemas.openxmlformats.org/officeDocument/2006/relationships/hyperlink" Target="https://info.lib.tku.edu.tw/database/hit.asp?Db_Id=1404" TargetMode="External"/><Relationship Id="rId3" Type="http://schemas.openxmlformats.org/officeDocument/2006/relationships/hyperlink" Target="https://info.lib.tku.edu.tw/database/hit.asp?Db_Id=2373" TargetMode="External"/><Relationship Id="rId7" Type="http://schemas.openxmlformats.org/officeDocument/2006/relationships/hyperlink" Target="https://info.lib.tku.edu.tw/database/hit.asp?Db_Id=642" TargetMode="External"/><Relationship Id="rId12" Type="http://schemas.openxmlformats.org/officeDocument/2006/relationships/hyperlink" Target="http://c.wanfangdata.com.cn/thesi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.lib.tku.edu.tw/database/hit.asp?Db_Id=1081" TargetMode="External"/><Relationship Id="rId11" Type="http://schemas.openxmlformats.org/officeDocument/2006/relationships/hyperlink" Target="http://etds.lib.tku.edu.tw/main/index" TargetMode="External"/><Relationship Id="rId5" Type="http://schemas.openxmlformats.org/officeDocument/2006/relationships/hyperlink" Target="https://info.lib.tku.edu.tw/database/hit.asp?Db_Id=55" TargetMode="External"/><Relationship Id="rId10" Type="http://schemas.openxmlformats.org/officeDocument/2006/relationships/hyperlink" Target="http://pqdd.sinica.edu.tw/" TargetMode="External"/><Relationship Id="rId4" Type="http://schemas.openxmlformats.org/officeDocument/2006/relationships/hyperlink" Target="https://info.lib.tku.edu.tw/database/hit.asp?Db_Id=35" TargetMode="External"/><Relationship Id="rId9" Type="http://schemas.openxmlformats.org/officeDocument/2006/relationships/hyperlink" Target="https://info.lib.tku.edu.tw/database/hit.asp?Db_Id=2278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uco-network.primo.exlibrisgroup.com/discovery/jsearch?query=any,contains,0964-4016&amp;tab=jsearch_slot&amp;vid=886UCO_TKU:886TKU_INST&amp;lang=zh-tw&amp;offset=0&amp;journals=any,0964-4016" TargetMode="External"/><Relationship Id="rId13" Type="http://schemas.openxmlformats.org/officeDocument/2006/relationships/hyperlink" Target="https://uco-network.primo.exlibrisgroup.com/discovery/jsearch?query=any,contains,1053-1858&amp;tab=jsearch_slot&amp;vid=886UCO_TKU:886TKU_INST&amp;lang=zh-tw&amp;offset=0&amp;journals=any,1053-1858" TargetMode="External"/><Relationship Id="rId3" Type="http://schemas.openxmlformats.org/officeDocument/2006/relationships/hyperlink" Target="https://uco-network.primo.exlibrisgroup.com/discovery/jsearch?query=any,contains,0275-0740&amp;tab=jsearch_slot&amp;vid=886UCO_TKU:886TKU_INST&amp;lang=zh-tw&amp;offset=0&amp;journals=any,0275-0740" TargetMode="External"/><Relationship Id="rId7" Type="http://schemas.openxmlformats.org/officeDocument/2006/relationships/hyperlink" Target="https://uco-network.primo.exlibrisgroup.com/discovery/jsearch?query=any,contains,0163-4275&amp;tab=jsearch_slot&amp;vid=886UCO_TKU:886TKU_INST&amp;lang=zh-tw&amp;offset=0&amp;journals=any,0163-4275" TargetMode="External"/><Relationship Id="rId12" Type="http://schemas.openxmlformats.org/officeDocument/2006/relationships/hyperlink" Target="https://uco-network.primo.exlibrisgroup.com/discovery/jsearch?query=any,contains,0149-2063&amp;tab=jsearch_slot&amp;vid=886UCO_TKU:886TKU_INST&amp;lang=zh-tw&amp;offset=0&amp;journals=any,0149-206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o-network.primo.exlibrisgroup.com/discovery/jsearch?query=any,contains,0261-3794&amp;tab=jsearch_slot&amp;vid=886UCO_TKU:886TKU_INST&amp;lang=zh-tw&amp;offset=0&amp;journals=any,0261-3794" TargetMode="External"/><Relationship Id="rId11" Type="http://schemas.openxmlformats.org/officeDocument/2006/relationships/hyperlink" Target="https://uco-network.primo.exlibrisgroup.com/discovery/jsearch?query=any,contains,0301-4797&amp;tab=jsearch_slot&amp;vid=886UCO_TKU:886TKU_INST&amp;lang=zh-tw&amp;offset=0&amp;journals=any,0301-4797" TargetMode="External"/><Relationship Id="rId5" Type="http://schemas.openxmlformats.org/officeDocument/2006/relationships/hyperlink" Target="https://uco-network.primo.exlibrisgroup.com/discovery/jsearch?query=any,contains,0007-1234&amp;tab=jsearch_slot&amp;vid=886UCO_TKU:886TKU_INST&amp;lang=zh-tw&amp;offset=0&amp;journals=any,0007-1234" TargetMode="External"/><Relationship Id="rId10" Type="http://schemas.openxmlformats.org/officeDocument/2006/relationships/hyperlink" Target="https://uco-network.primo.exlibrisgroup.com/discovery/jsearch?query=any,contains,1096-7494&amp;tab=jsearch_slot&amp;vid=886UCO_TKU:886TKU_INST&amp;lang=zh-tw&amp;offset=0&amp;journals=any,1096-7494" TargetMode="External"/><Relationship Id="rId4" Type="http://schemas.openxmlformats.org/officeDocument/2006/relationships/hyperlink" Target="https://uco-network.primo.exlibrisgroup.com/discovery/jsearch?query=any,contains,0313-6647&amp;tab=jsearch_slot&amp;vid=886UCO_TKU:886TKU_INST&amp;lang=zh-tw&amp;offset=0&amp;journals=any,0313-6647" TargetMode="External"/><Relationship Id="rId9" Type="http://schemas.openxmlformats.org/officeDocument/2006/relationships/hyperlink" Target="https://uco-network.primo.exlibrisgroup.com/discovery/jsearch?query=any,contains,0952-1895&amp;tab=jsearch_slot&amp;vid=886UCO_TKU:886TKU_INST&amp;lang=zh-tw&amp;offset=0&amp;journals=any,0952-189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uco-network.primo.exlibrisgroup.com/discovery/jsearch?query=any,contains,0033-362X&amp;tab=jsearch_slot&amp;vid=886UCO_TKU:886TKU_INST&amp;lang=zh-tw&amp;offset=0&amp;journals=any,0033-362X" TargetMode="External"/><Relationship Id="rId13" Type="http://schemas.openxmlformats.org/officeDocument/2006/relationships/hyperlink" Target="https://uco-network.primo.exlibrisgroup.com/discovery/jsearch?query=any,contains,0451-9787&amp;tab=jsearch_slot&amp;vid=886UCO_TKU:886TKU_INST&amp;lang=zh-tw&amp;offset=0&amp;journals=any,0451-9787" TargetMode="External"/><Relationship Id="rId3" Type="http://schemas.openxmlformats.org/officeDocument/2006/relationships/hyperlink" Target="https://uco-network.primo.exlibrisgroup.com/discovery/jsearch?query=any,contains,0143-814X&amp;tab=jsearch_slot&amp;vid=886UCO_TKU:886TKU_INST&amp;lang=zh-tw&amp;offset=0&amp;journals=any,0143-814X" TargetMode="External"/><Relationship Id="rId7" Type="http://schemas.openxmlformats.org/officeDocument/2006/relationships/hyperlink" Target="https://uco-network.primo.exlibrisgroup.com/discovery/jsearch?query=any,contains,1471-9037&amp;tab=jsearch_slot&amp;vid=886UCO_TKU:886TKU_INST&amp;lang=zh-tw&amp;offset=0&amp;journals=any,1471-9037" TargetMode="External"/><Relationship Id="rId12" Type="http://schemas.openxmlformats.org/officeDocument/2006/relationships/hyperlink" Target="https://uco-network.primo.exlibrisgroup.com/discovery/jsearch?query=any,contains,1684-7393&amp;tab=jsearch_slot&amp;vid=886UCO_TKU:886TKU_INST&amp;lang=zh-tw&amp;offset=0&amp;journals=any,1684-7393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o-network.primo.exlibrisgroup.com/discovery/jsearch?query=any,contains,0033-3352&amp;tab=jsearch_slot&amp;vid=886UCO_TKU:886TKU_INST&amp;lang=zh-tw&amp;offset=0&amp;journals=any,0033-3352" TargetMode="External"/><Relationship Id="rId11" Type="http://schemas.openxmlformats.org/officeDocument/2006/relationships/hyperlink" Target="https://uco-network.primo.exlibrisgroup.com/discovery/jsearch?query=any,contains,0140-0460&amp;tab=jsearch_slot&amp;vid=886UCO_TKU:886TKU_INST&amp;lang=zh-tw&amp;offset=0&amp;journals=any,0140-0460" TargetMode="External"/><Relationship Id="rId5" Type="http://schemas.openxmlformats.org/officeDocument/2006/relationships/hyperlink" Target="https://uco-network.primo.exlibrisgroup.com/discovery/jsearch?query=any,contains,0033-3298&amp;tab=jsearch_slot&amp;vid=886UCO_TKU:886TKU_INST&amp;lang=zh-tw&amp;offset=0&amp;journals=any,0033-3298" TargetMode="External"/><Relationship Id="rId15" Type="http://schemas.openxmlformats.org/officeDocument/2006/relationships/hyperlink" Target="https://uco-network.primo.exlibrisgroup.com/discovery/jsearch?query=any,contains,1608-8379&amp;tab=jsearch_slot&amp;vid=886UCO_TKU:886TKU_INST&amp;lang=zh-tw&amp;offset=0&amp;journals=any,1608-8379" TargetMode="External"/><Relationship Id="rId10" Type="http://schemas.openxmlformats.org/officeDocument/2006/relationships/hyperlink" Target="https://uco-network.primo.exlibrisgroup.com/discovery/jsearch?query=any,contains,0734-371X&amp;tab=jsearch_slot&amp;vid=886UCO_TKU:886TKU_INST&amp;lang=zh-tw&amp;offset=0&amp;journals=any,0734-371X" TargetMode="External"/><Relationship Id="rId4" Type="http://schemas.openxmlformats.org/officeDocument/2006/relationships/hyperlink" Target="https://uco-network.primo.exlibrisgroup.com/discovery/jsearch?query=any,contains,0031-2290&amp;tab=jsearch_slot&amp;vid=886UCO_TKU:886TKU_INST&amp;lang=zh-tw&amp;offset=0&amp;journals=any,0031-2290" TargetMode="External"/><Relationship Id="rId9" Type="http://schemas.openxmlformats.org/officeDocument/2006/relationships/hyperlink" Target="https://uco-network.primo.exlibrisgroup.com/discovery/jsearch?query=any,contains,1530-9576&amp;tab=jsearch_slot&amp;vid=886UCO_TKU:886TKU_INST&amp;lang=zh-tw&amp;offset=0&amp;journals=any,1530-9576" TargetMode="External"/><Relationship Id="rId14" Type="http://schemas.openxmlformats.org/officeDocument/2006/relationships/hyperlink" Target="https://uco-network.primo.exlibrisgroup.com/discovery/jsearch?query=any,contains,0289-1107&amp;tab=jsearch_slot&amp;vid=886UCO_TKU:886TKU_INST&amp;lang=zh-tw&amp;offset=0&amp;journals=any,0289-110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tku.edu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o-network.primo.exlibrisgroup.com/discovery/search?vid=886UCO_TKU:886TKU_IN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</a:br>
            <a:r>
              <a:rPr lang="zh-TW" altLang="en-US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公共行政學系研究生講習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11200" y="3228535"/>
            <a:ext cx="10472928" cy="2926079"/>
          </a:xfrm>
        </p:spPr>
        <p:txBody>
          <a:bodyPr rtlCol="0">
            <a:normAutofit/>
          </a:bodyPr>
          <a:lstStyle/>
          <a:p>
            <a:pPr rtl="0"/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  <a:p>
            <a:pPr rt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李素真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rt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圖書館參考服務組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rtl="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02-26215656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分機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2652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089079@mail.tku.edu.tw</a:t>
            </a: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雲端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圖書館自動化系統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935479"/>
            <a:ext cx="11049000" cy="492252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PIN </a:t>
            </a:r>
            <a:r>
              <a:rPr lang="en-US" altLang="zh-TW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Code </a:t>
            </a:r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設定步驟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登入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個人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資料與借閱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紀錄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 </a:t>
            </a:r>
          </a:p>
          <a:p>
            <a:pPr marL="393192" lvl="1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個人資料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設定自助借書機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PIN Code =&gt;</a:t>
            </a:r>
          </a:p>
          <a:p>
            <a:pPr marL="393192" lvl="1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  輸入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位數字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PIN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碼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儲存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為何要設</a:t>
            </a:r>
            <a:r>
              <a:rPr lang="en-US" altLang="zh-TW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PIN Code</a:t>
            </a:r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？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自助借書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使用圖書館三樓的電腦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10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944" r="2576" b="2719"/>
          <a:stretch/>
        </p:blipFill>
        <p:spPr>
          <a:xfrm>
            <a:off x="7326002" y="1991071"/>
            <a:ext cx="3539221" cy="473040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H="1">
            <a:off x="10800766" y="2350237"/>
            <a:ext cx="41510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1215875" y="2165571"/>
            <a:ext cx="9847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3300"/>
                </a:solidFill>
              </a:rPr>
              <a:t>按一下</a:t>
            </a:r>
          </a:p>
        </p:txBody>
      </p:sp>
      <p:sp>
        <p:nvSpPr>
          <p:cNvPr id="10" name="文字方塊 9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雲端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圖書館自動化系統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161192" y="1900309"/>
            <a:ext cx="11910646" cy="492252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en-US" altLang="zh-TW" b="1" dirty="0">
                <a:solidFill>
                  <a:srgbClr val="FF9900"/>
                </a:solidFill>
                <a:latin typeface="微軟正黑體" panose="020B0604030504040204" pitchFamily="34" charset="-120"/>
              </a:rPr>
              <a:t>PIN Code </a:t>
            </a:r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</a:rPr>
              <a:t>設定</a:t>
            </a:r>
          </a:p>
          <a:p>
            <a:pPr marL="393192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5124" name="Picture 4" descr="This is 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04" y="2981541"/>
            <a:ext cx="3870647" cy="245210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11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1" y="2981541"/>
            <a:ext cx="7647535" cy="32310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970326" y="4988668"/>
            <a:ext cx="814183" cy="41690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185823" y="5052048"/>
            <a:ext cx="1425819" cy="2901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437793" y="3137880"/>
            <a:ext cx="967154" cy="4054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101896" y="4567416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7361962" y="4269116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6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t="19354" r="13462" b="27394"/>
          <a:stretch/>
        </p:blipFill>
        <p:spPr>
          <a:xfrm>
            <a:off x="4255478" y="1389185"/>
            <a:ext cx="3578469" cy="27519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75106" y="4368700"/>
            <a:ext cx="84498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+mj-ea"/>
                <a:ea typeface="+mj-ea"/>
              </a:rPr>
              <a:t>請利用圖書館雲端自動化下統設定你的</a:t>
            </a:r>
            <a:r>
              <a:rPr lang="en-US" altLang="zh-TW" sz="2800" b="1" dirty="0" smtClean="0">
                <a:latin typeface="+mj-ea"/>
                <a:ea typeface="+mj-ea"/>
              </a:rPr>
              <a:t>PIN Code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782514"/>
            <a:ext cx="10972800" cy="792011"/>
          </a:xfrm>
        </p:spPr>
        <p:txBody>
          <a:bodyPr rtlCol="0">
            <a:normAutofit fontScale="90000"/>
          </a:bodyPr>
          <a:lstStyle/>
          <a:p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</a:t>
            </a:r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資料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規劃檢索策略</a:t>
            </a:r>
            <a:endParaRPr lang="zh-TW" altLang="en-US" sz="44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723995"/>
            <a:ext cx="11260015" cy="4997482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</a:rPr>
              <a:t>界定</a:t>
            </a:r>
            <a:r>
              <a:rPr lang="zh-TW" altLang="zh-TW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主題範圍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進行資料蒐集前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，請先確定您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欲蒐集之主題範圍。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例如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歐盟公共政策的決策過程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主題</a:t>
            </a:r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分析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列出同義字詞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歐盟、歐洲聯盟、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European Union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EU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、公共政策、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Public policy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Public policies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、決策過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程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making process …………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列出相關字詞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決策</a:t>
            </a: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程序、	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</a:t>
            </a:r>
            <a:r>
              <a:rPr lang="en-US" altLang="zh-TW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process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Managerial Decision Making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、</a:t>
            </a: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管理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決</a:t>
            </a:r>
            <a:endParaRPr lang="en-US" altLang="zh-TW" sz="24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1252728" lvl="4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策、決策模式、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</a:t>
            </a:r>
            <a:r>
              <a:rPr lang="en-US" altLang="zh-TW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Making 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Model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……….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13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756139"/>
            <a:ext cx="10972800" cy="871142"/>
          </a:xfrm>
        </p:spPr>
        <p:txBody>
          <a:bodyPr rtlCol="0"/>
          <a:lstStyle/>
          <a:p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</a:t>
            </a:r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資料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規劃檢索策略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627281"/>
            <a:ext cx="11260015" cy="509004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lvl="1">
              <a:lnSpc>
                <a:spcPct val="170000"/>
              </a:lnSpc>
              <a:buClr>
                <a:srgbClr val="C0CF3A">
                  <a:lumMod val="50000"/>
                </a:srgbClr>
              </a:buClr>
            </a:pPr>
            <a:r>
              <a:rPr lang="zh-TW" altLang="en-US" sz="96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組合字詞</a:t>
            </a:r>
            <a:endParaRPr lang="en-US" altLang="zh-TW" sz="9600" b="1" dirty="0" smtClean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 indent="-288000">
              <a:lnSpc>
                <a:spcPct val="170000"/>
              </a:lnSpc>
              <a:buClr>
                <a:srgbClr val="C0CF3A">
                  <a:lumMod val="50000"/>
                </a:srgbClr>
              </a:buClr>
            </a:pP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歐盟</a:t>
            </a:r>
            <a:r>
              <a:rPr lang="en-US" altLang="zh-TW" sz="8800" dirty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</a:t>
            </a:r>
            <a:r>
              <a:rPr lang="zh-TW" altLang="en-US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歐洲聯盟</a:t>
            </a:r>
            <a:r>
              <a:rPr lang="en-US" altLang="zh-TW" sz="8800" dirty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European Union</a:t>
            </a:r>
            <a:r>
              <a:rPr lang="en-US" altLang="zh-TW" sz="8800" dirty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EU)</a:t>
            </a:r>
            <a:r>
              <a:rPr lang="en-US" altLang="zh-TW" sz="8800" dirty="0" smtClean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and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公共政策</a:t>
            </a:r>
            <a:r>
              <a:rPr lang="en-US" altLang="zh-TW" sz="8800" dirty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Public policy </a:t>
            </a:r>
            <a:r>
              <a:rPr lang="en-US" altLang="zh-TW" sz="8800" dirty="0" smtClean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Public policies)</a:t>
            </a:r>
            <a:r>
              <a:rPr lang="en-US" altLang="zh-TW" sz="8800" dirty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8800" dirty="0" smtClean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and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決策過程 </a:t>
            </a:r>
            <a:r>
              <a:rPr lang="en-US" altLang="zh-TW" sz="8800" dirty="0" smtClean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 </a:t>
            </a:r>
            <a:r>
              <a:rPr lang="zh-TW" altLang="en-US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決策模式 </a:t>
            </a:r>
            <a:r>
              <a:rPr lang="en-US" altLang="zh-TW" sz="8800" dirty="0" smtClean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</a:t>
            </a:r>
            <a:r>
              <a:rPr lang="en-US" altLang="zh-TW" sz="8800" dirty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making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process </a:t>
            </a:r>
            <a:r>
              <a:rPr lang="en-US" altLang="zh-TW" sz="8800" dirty="0" smtClean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making model </a:t>
            </a:r>
            <a:r>
              <a:rPr lang="en-US" altLang="zh-TW" sz="8800" dirty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or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Managerial </a:t>
            </a:r>
            <a:r>
              <a:rPr lang="en-US" altLang="zh-TW" sz="8800" dirty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Making</a:t>
            </a:r>
            <a:r>
              <a:rPr lang="en-US" altLang="zh-TW" sz="8800" dirty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or</a:t>
            </a:r>
            <a:r>
              <a:rPr lang="zh-TW" altLang="en-US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管理決策</a:t>
            </a:r>
            <a:r>
              <a:rPr lang="en-US" altLang="zh-TW" sz="88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) </a:t>
            </a:r>
            <a:endParaRPr lang="en-US" altLang="zh-TW" sz="8800" b="1" dirty="0" smtClean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0">
              <a:lnSpc>
                <a:spcPct val="170000"/>
              </a:lnSpc>
              <a:buClr>
                <a:srgbClr val="C0CF3A">
                  <a:lumMod val="50000"/>
                </a:srgbClr>
              </a:buClr>
            </a:pPr>
            <a:r>
              <a:rPr lang="zh-TW" altLang="en-US" sz="104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確認所需的資料類型</a:t>
            </a:r>
            <a:endParaRPr lang="en-US" altLang="zh-TW" sz="10400" b="1" dirty="0" smtClean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>
              <a:lnSpc>
                <a:spcPct val="170000"/>
              </a:lnSpc>
              <a:buClr>
                <a:srgbClr val="C0CF3A">
                  <a:lumMod val="50000"/>
                </a:srgbClr>
              </a:buClr>
            </a:pPr>
            <a:r>
              <a:rPr lang="zh-TW" altLang="en-US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如</a:t>
            </a:r>
            <a:r>
              <a:rPr lang="zh-TW" altLang="en-US" sz="80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期刊</a:t>
            </a:r>
            <a:r>
              <a:rPr lang="zh-TW" altLang="en-US" sz="8000" dirty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文獻</a:t>
            </a:r>
            <a:r>
              <a:rPr lang="zh-TW" altLang="en-US" sz="8000" dirty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、圖書</a:t>
            </a:r>
            <a:r>
              <a:rPr lang="zh-TW" altLang="en-US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、統計數據、專利或</a:t>
            </a:r>
            <a:r>
              <a:rPr lang="zh-TW" altLang="en-US" sz="8000" dirty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報紙</a:t>
            </a:r>
            <a:r>
              <a:rPr lang="zh-TW" altLang="en-US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資料。</a:t>
            </a:r>
            <a:endParaRPr lang="en-US" altLang="zh-TW" sz="8000" dirty="0" smtClean="0">
              <a:solidFill>
                <a:srgbClr val="FFC0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0">
              <a:lnSpc>
                <a:spcPct val="170000"/>
              </a:lnSpc>
              <a:buClr>
                <a:srgbClr val="549E39">
                  <a:lumMod val="50000"/>
                </a:srgbClr>
              </a:buClr>
            </a:pPr>
            <a:r>
              <a:rPr lang="zh-TW" altLang="en-US" sz="104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選擇</a:t>
            </a:r>
            <a:r>
              <a:rPr lang="zh-TW" altLang="en-US" sz="10400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查詢工具</a:t>
            </a:r>
            <a:endParaRPr lang="en-US" altLang="zh-TW" sz="10400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>
              <a:lnSpc>
                <a:spcPct val="170000"/>
              </a:lnSpc>
              <a:buClr>
                <a:srgbClr val="549E39">
                  <a:lumMod val="50000"/>
                </a:srgbClr>
              </a:buClr>
            </a:pPr>
            <a:r>
              <a:rPr lang="zh-TW" altLang="en-US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如</a:t>
            </a:r>
            <a:r>
              <a:rPr lang="zh-TW" altLang="en-US" sz="8000" dirty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館藏</a:t>
            </a:r>
            <a:r>
              <a:rPr lang="zh-TW" altLang="en-US" sz="80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目錄</a:t>
            </a:r>
            <a:r>
              <a:rPr lang="zh-TW" altLang="en-US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、聯合目錄、</a:t>
            </a:r>
            <a:r>
              <a:rPr lang="en-US" altLang="zh-TW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Google Scholar</a:t>
            </a:r>
            <a:r>
              <a:rPr lang="zh-TW" altLang="en-US" sz="8000" dirty="0" smtClean="0">
                <a:solidFill>
                  <a:prstClr val="black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、各種資料庫等。</a:t>
            </a:r>
            <a:endParaRPr lang="en-US" altLang="zh-TW" sz="8000" dirty="0" smtClean="0">
              <a:solidFill>
                <a:prstClr val="black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" indent="0">
              <a:buClr>
                <a:srgbClr val="549E39">
                  <a:lumMod val="50000"/>
                </a:srgbClr>
              </a:buClr>
              <a:buNone/>
            </a:pPr>
            <a:endParaRPr lang="en-US" altLang="zh-TW" sz="2100" dirty="0" smtClean="0">
              <a:solidFill>
                <a:prstClr val="black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" indent="0">
              <a:buClr>
                <a:srgbClr val="549E39">
                  <a:lumMod val="50000"/>
                </a:srgbClr>
              </a:buClr>
              <a:buNone/>
            </a:pPr>
            <a:r>
              <a:rPr lang="en-US" altLang="zh-TW" sz="9600" b="1" dirty="0" smtClean="0">
                <a:solidFill>
                  <a:srgbClr val="FF0000"/>
                </a:solidFill>
                <a:latin typeface="+mn-ea"/>
                <a:sym typeface="新細明體" panose="02020500000000000000" pitchFamily="18" charset="-120"/>
              </a:rPr>
              <a:t>※</a:t>
            </a:r>
            <a:r>
              <a:rPr lang="zh-TW" altLang="en-US" sz="9600" b="1" dirty="0" smtClean="0">
                <a:solidFill>
                  <a:srgbClr val="FF0000"/>
                </a:solidFill>
                <a:latin typeface="+mn-ea"/>
                <a:sym typeface="新細明體" panose="02020500000000000000" pitchFamily="18" charset="-120"/>
              </a:rPr>
              <a:t> 今日的講習以</a:t>
            </a:r>
            <a:r>
              <a:rPr lang="zh-TW" altLang="en-US" sz="9600" b="1" dirty="0">
                <a:solidFill>
                  <a:srgbClr val="FF0000"/>
                </a:solidFill>
                <a:latin typeface="+mn-ea"/>
                <a:sym typeface="新細明體" panose="02020500000000000000" pitchFamily="18" charset="-120"/>
              </a:rPr>
              <a:t>查詢</a:t>
            </a:r>
            <a:r>
              <a:rPr lang="zh-TW" altLang="en-US" sz="9600" b="1" dirty="0" smtClean="0">
                <a:solidFill>
                  <a:srgbClr val="FF0000"/>
                </a:solidFill>
                <a:latin typeface="+mn-ea"/>
                <a:sym typeface="新細明體" panose="02020500000000000000" pitchFamily="18" charset="-120"/>
              </a:rPr>
              <a:t>本校</a:t>
            </a:r>
            <a:r>
              <a:rPr lang="zh-TW" altLang="en-US" sz="9600" b="1" dirty="0">
                <a:solidFill>
                  <a:srgbClr val="FF0000"/>
                </a:solidFill>
                <a:latin typeface="+mn-ea"/>
                <a:sym typeface="新細明體" panose="02020500000000000000" pitchFamily="18" charset="-120"/>
              </a:rPr>
              <a:t>雲端</a:t>
            </a:r>
            <a:r>
              <a:rPr lang="zh-TW" altLang="en-US" sz="9600" b="1" dirty="0" smtClean="0">
                <a:solidFill>
                  <a:srgbClr val="FF0000"/>
                </a:solidFill>
                <a:latin typeface="+mn-ea"/>
                <a:sym typeface="新細明體" panose="02020500000000000000" pitchFamily="18" charset="-120"/>
              </a:rPr>
              <a:t>圖書館自動化系統為範例</a:t>
            </a:r>
            <a:endParaRPr lang="en-US" altLang="zh-TW" sz="9600" b="1" dirty="0">
              <a:latin typeface="+mn-ea"/>
              <a:sym typeface="新細明體" panose="02020500000000000000" pitchFamily="18" charset="-120"/>
            </a:endParaRPr>
          </a:p>
          <a:p>
            <a:pPr lvl="1"/>
            <a:endParaRPr lang="zh-TW" altLang="en-US" sz="9600" b="1" dirty="0">
              <a:latin typeface="+mn-ea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14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351692"/>
            <a:ext cx="10972800" cy="1156189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28650" y="1582615"/>
            <a:ext cx="10972800" cy="5205047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系統首頁檢索功能介紹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99" b="9715"/>
          <a:stretch/>
        </p:blipFill>
        <p:spPr>
          <a:xfrm>
            <a:off x="1046205" y="2228607"/>
            <a:ext cx="9102641" cy="449286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261" y="464443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607443"/>
            <a:ext cx="10972800" cy="518901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簡易查詢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範例：查詢框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輸入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Managerial 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Decision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Making=&gt;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字詞相鄰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按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=&gt;9</a:t>
            </a:r>
            <a:r>
              <a:rPr lang="en-US" altLang="zh-TW" sz="18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,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161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檢索結果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" indent="0">
              <a:buNone/>
            </a:pPr>
            <a:endParaRPr lang="en-US" altLang="zh-TW" sz="18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" indent="0">
              <a:buNone/>
            </a:pPr>
            <a:endParaRPr lang="en-US" altLang="zh-TW" sz="1800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" indent="0">
              <a:buNone/>
            </a:pPr>
            <a:endParaRPr lang="en-US" altLang="zh-TW" sz="18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" indent="0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16</a:t>
            </a:fld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683" y="1990831"/>
            <a:ext cx="469433" cy="55478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t="2919"/>
          <a:stretch/>
        </p:blipFill>
        <p:spPr>
          <a:xfrm>
            <a:off x="4080016" y="2700283"/>
            <a:ext cx="6994383" cy="400102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078" y="3244626"/>
            <a:ext cx="1057059" cy="323116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402843" y="4226330"/>
            <a:ext cx="11743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檢索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結果</a:t>
            </a:r>
          </a:p>
          <a:p>
            <a:endParaRPr lang="zh-TW" altLang="en-US" dirty="0" err="1" smtClean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69" y="2810374"/>
            <a:ext cx="2200062" cy="3231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49249" y="4219823"/>
            <a:ext cx="914400" cy="38852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8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64443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621937"/>
            <a:ext cx="10972800" cy="5099539"/>
          </a:xfr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限定檢索範圍</a:t>
            </a:r>
            <a:endParaRPr lang="en-US" altLang="zh-TW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 點選     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限定館藏目錄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       =&gt;38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筆檢索結果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17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146" y="2169969"/>
            <a:ext cx="474570" cy="3957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930" y="2154123"/>
            <a:ext cx="469433" cy="55478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178" y="2708907"/>
            <a:ext cx="7033850" cy="384136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233" y="3193445"/>
            <a:ext cx="1621677" cy="22949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923" y="2818545"/>
            <a:ext cx="1207113" cy="32311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2475" y="3807946"/>
            <a:ext cx="691597" cy="3231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03212" y="4131062"/>
            <a:ext cx="813006" cy="38852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0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688123"/>
            <a:ext cx="10972800" cy="5083209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lvl="0" indent="0">
              <a:buClr>
                <a:srgbClr val="C0CF3A">
                  <a:lumMod val="50000"/>
                </a:srgbClr>
              </a:buClr>
              <a:buNone/>
            </a:pPr>
            <a:endParaRPr lang="en-US" altLang="zh-TW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6" y="1798654"/>
            <a:ext cx="8686808" cy="486214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18</a:t>
            </a:fld>
            <a:endParaRPr lang="zh-TW" altLang="en-US" dirty="0"/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609600" y="475226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140678" y="1773433"/>
            <a:ext cx="11939954" cy="496147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進階查詢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點選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首頁檢索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右方「進階檢索」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出現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進階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檢索畫面。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zh-TW" altLang="en-US" sz="1800" dirty="0">
                <a:latin typeface="微軟正黑體" panose="020B0604030504040204" pitchFamily="34" charset="-120"/>
                <a:sym typeface="Wingdings" panose="05000000000000000000" pitchFamily="2" charset="2"/>
              </a:rPr>
              <a:t>設定</a:t>
            </a:r>
            <a:r>
              <a:rPr lang="zh-TW" altLang="en-US" sz="1800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檢索範圍</a:t>
            </a:r>
            <a:endParaRPr lang="en-US" altLang="zh-TW" sz="1800" dirty="0" smtClean="0">
              <a:latin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sym typeface="Wingdings" panose="05000000000000000000" pitchFamily="2" charset="2"/>
              </a:rPr>
              <a:t></a:t>
            </a:r>
            <a:r>
              <a:rPr lang="zh-TW" altLang="en-US" sz="1800" dirty="0">
                <a:latin typeface="微軟正黑體" panose="020B0604030504040204" pitchFamily="34" charset="-120"/>
                <a:sym typeface="Wingdings" panose="05000000000000000000" pitchFamily="2" charset="2"/>
              </a:rPr>
              <a:t>設定檢索欄位：限定檢索條件出現在特定欄位</a:t>
            </a:r>
            <a:endParaRPr lang="en-US" altLang="zh-TW" sz="1800" dirty="0" smtClean="0">
              <a:latin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</a:t>
            </a:r>
            <a:r>
              <a:rPr lang="zh-TW" altLang="en-US" sz="1800" dirty="0">
                <a:latin typeface="微軟正黑體" panose="020B0604030504040204" pitchFamily="34" charset="-120"/>
                <a:sym typeface="Wingdings" panose="05000000000000000000" pitchFamily="2" charset="2"/>
              </a:rPr>
              <a:t>設定字詞出現順序及間隔方式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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設定資料類型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</a:t>
            </a:r>
            <a:r>
              <a:rPr lang="zh-TW" altLang="en-US" sz="1800" dirty="0">
                <a:latin typeface="微軟正黑體" panose="020B0604030504040204" pitchFamily="34" charset="-120"/>
                <a:sym typeface="Wingdings" panose="05000000000000000000" pitchFamily="2" charset="2"/>
              </a:rPr>
              <a:t>設定資料</a:t>
            </a:r>
            <a:r>
              <a:rPr lang="zh-TW" altLang="en-US" sz="1800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語言</a:t>
            </a:r>
            <a:endParaRPr lang="en-US" altLang="zh-TW" sz="1800" dirty="0" smtClean="0">
              <a:latin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</a:t>
            </a:r>
            <a:r>
              <a:rPr lang="zh-TW" altLang="en-US" sz="1800" dirty="0">
                <a:latin typeface="微軟正黑體" panose="020B0604030504040204" pitchFamily="34" charset="-120"/>
                <a:sym typeface="Wingdings" panose="05000000000000000000" pitchFamily="2" charset="2"/>
              </a:rPr>
              <a:t>設定出版日期</a:t>
            </a:r>
            <a:r>
              <a:rPr lang="zh-TW" altLang="en-US" sz="1800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：限定資料</a:t>
            </a:r>
            <a:r>
              <a:rPr lang="zh-TW" altLang="en-US" sz="1800" dirty="0">
                <a:latin typeface="微軟正黑體" panose="020B0604030504040204" pitchFamily="34" charset="-120"/>
                <a:sym typeface="Wingdings" panose="05000000000000000000" pitchFamily="2" charset="2"/>
              </a:rPr>
              <a:t>出版年代範圍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93192" lvl="1" indent="0">
              <a:buNone/>
            </a:pP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6" name="Picture 6" descr="This is an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62" y="2849971"/>
            <a:ext cx="6202988" cy="352719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94" y="2849971"/>
            <a:ext cx="5337641" cy="83400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038495" y="3020789"/>
            <a:ext cx="578240" cy="2461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19</a:t>
            </a:fld>
            <a:endParaRPr lang="zh-TW" altLang="en-US" dirty="0"/>
          </a:p>
        </p:txBody>
      </p:sp>
      <p:sp>
        <p:nvSpPr>
          <p:cNvPr id="10" name="標題 2"/>
          <p:cNvSpPr>
            <a:spLocks noGrp="1"/>
          </p:cNvSpPr>
          <p:nvPr>
            <p:ph type="title"/>
          </p:nvPr>
        </p:nvSpPr>
        <p:spPr>
          <a:xfrm>
            <a:off x="215496" y="528746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869" r="4062" b="5935"/>
          <a:stretch/>
        </p:blipFill>
        <p:spPr>
          <a:xfrm>
            <a:off x="879231" y="1047017"/>
            <a:ext cx="10436469" cy="557359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419099" y="1670538"/>
            <a:ext cx="11327423" cy="512591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進階</a:t>
            </a:r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查詢</a:t>
            </a:r>
            <a:endParaRPr lang="en-US" altLang="zh-TW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範例：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查詢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有關「歐盟公共政策的決策過程」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的資料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20</a:t>
            </a:fld>
            <a:endParaRPr lang="zh-TW" altLang="en-US" dirty="0"/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609600" y="464443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77" y="2653314"/>
            <a:ext cx="6836318" cy="39714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53468" y="4039232"/>
            <a:ext cx="600568" cy="38852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22400" y="4427757"/>
            <a:ext cx="387722" cy="38852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826187"/>
            <a:ext cx="11057792" cy="4970267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進階查詢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 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範例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檢索結果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3,026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21</a:t>
            </a:fld>
            <a:endParaRPr lang="zh-TW" altLang="en-US" dirty="0"/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609600" y="464443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43" y="2344720"/>
            <a:ext cx="9062915" cy="43767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917" y="2344720"/>
            <a:ext cx="1048603" cy="3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465302" y="1723321"/>
            <a:ext cx="11189678" cy="5236246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zh-TW" altLang="en-US" sz="26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調整</a:t>
            </a:r>
            <a:r>
              <a:rPr lang="zh-TW" altLang="en-US" sz="2600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檢索結果</a:t>
            </a:r>
            <a:endParaRPr lang="en-US" altLang="zh-TW" sz="2600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在左側「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調整檢索結果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7512" lvl="2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</a:rPr>
              <a:t>下進行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各項限縮篩選。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r>
              <a:rPr lang="zh-TW" altLang="en-US" dirty="0" smtClean="0">
                <a:latin typeface="微軟正黑體" panose="020B0604030504040204" pitchFamily="34" charset="-120"/>
              </a:rPr>
              <a:t>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2016~2021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7512" lvl="2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間出版的期刊論文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按下「</a:t>
            </a:r>
            <a:r>
              <a:rPr lang="zh-TW" altLang="en-US" dirty="0" smtClean="0">
                <a:latin typeface="微軟正黑體" panose="020B0604030504040204" pitchFamily="34" charset="-120"/>
              </a:rPr>
              <a:t>篩選條件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建議：</a:t>
            </a:r>
            <a:endParaRPr lang="en-US" altLang="zh-TW" dirty="0" smtClean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結果太多</a:t>
            </a:r>
            <a:r>
              <a:rPr lang="en-US" altLang="zh-TW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=&gt;</a:t>
            </a:r>
            <a:r>
              <a:rPr lang="zh-TW" altLang="en-US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限縮查詢範圍</a:t>
            </a:r>
            <a:endParaRPr lang="en-US" altLang="zh-TW" dirty="0" smtClean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結果太少</a:t>
            </a:r>
            <a:r>
              <a:rPr lang="en-US" altLang="zh-TW" dirty="0" smtClean="0">
                <a:solidFill>
                  <a:srgbClr val="FF3300"/>
                </a:solidFill>
                <a:latin typeface="微軟正黑體" panose="020B0604030504040204" pitchFamily="34" charset="-120"/>
              </a:rPr>
              <a:t>=&gt;</a:t>
            </a:r>
            <a:r>
              <a:rPr lang="zh-TW" altLang="en-US" dirty="0" smtClean="0">
                <a:solidFill>
                  <a:srgbClr val="FF3300"/>
                </a:solidFill>
                <a:latin typeface="微軟正黑體" panose="020B0604030504040204" pitchFamily="34" charset="-120"/>
              </a:rPr>
              <a:t>擴大</a:t>
            </a:r>
            <a:r>
              <a:rPr lang="zh-TW" altLang="en-US" dirty="0">
                <a:solidFill>
                  <a:srgbClr val="FF3300"/>
                </a:solidFill>
                <a:latin typeface="微軟正黑體" panose="020B0604030504040204" pitchFamily="34" charset="-120"/>
              </a:rPr>
              <a:t>查詢範圍</a:t>
            </a:r>
            <a:endParaRPr lang="en-US" altLang="zh-TW" dirty="0">
              <a:solidFill>
                <a:srgbClr val="FF3300"/>
              </a:solidFill>
              <a:latin typeface="微軟正黑體" panose="020B0604030504040204" pitchFamily="34" charset="-120"/>
            </a:endParaRPr>
          </a:p>
          <a:p>
            <a:pPr lvl="2"/>
            <a:endParaRPr lang="en-US" altLang="zh-TW" dirty="0" smtClean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22</a:t>
            </a:fld>
            <a:endParaRPr lang="zh-TW" altLang="en-US" dirty="0"/>
          </a:p>
        </p:txBody>
      </p:sp>
      <p:sp>
        <p:nvSpPr>
          <p:cNvPr id="11" name="標題 2"/>
          <p:cNvSpPr>
            <a:spLocks noGrp="1"/>
          </p:cNvSpPr>
          <p:nvPr>
            <p:ph type="title"/>
          </p:nvPr>
        </p:nvSpPr>
        <p:spPr>
          <a:xfrm>
            <a:off x="609600" y="522382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06" y="1916723"/>
            <a:ext cx="7007294" cy="48709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8037" y="4560644"/>
            <a:ext cx="1866725" cy="626818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75106" y="1916723"/>
            <a:ext cx="1013011" cy="43979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5661557" y="6435556"/>
            <a:ext cx="398584" cy="1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705708"/>
            <a:ext cx="10972800" cy="5081954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調整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檢索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結果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篩選結果為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2,038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筆資料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23</a:t>
            </a:fld>
            <a:endParaRPr lang="zh-TW" altLang="en-US" dirty="0"/>
          </a:p>
        </p:txBody>
      </p:sp>
      <p:sp>
        <p:nvSpPr>
          <p:cNvPr id="11" name="標題 2"/>
          <p:cNvSpPr>
            <a:spLocks noGrp="1"/>
          </p:cNvSpPr>
          <p:nvPr>
            <p:ph type="title"/>
          </p:nvPr>
        </p:nvSpPr>
        <p:spPr>
          <a:xfrm>
            <a:off x="609600" y="464443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查詢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雲端圖書館自動化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46" y="2216651"/>
            <a:ext cx="9275108" cy="44886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50446" y="2248722"/>
            <a:ext cx="1177292" cy="69670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07060" y="2234821"/>
            <a:ext cx="1020018" cy="36225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檢索方法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847088"/>
            <a:ext cx="11249892" cy="4893346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利用雲端圖書館服務系統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分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類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號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檢索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2" indent="-274320">
              <a:buSzPct val="95000"/>
            </a:pP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僅適用於書刊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層級</a:t>
            </a:r>
            <a:endParaRPr lang="en-US" altLang="zh-TW" sz="24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2" indent="-274320">
              <a:buSzPct val="95000"/>
            </a:pP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確認分類號</a:t>
            </a:r>
            <a:endParaRPr lang="en-US" altLang="zh-TW" sz="2400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22960" lvl="3" indent="-274320">
              <a:buSzPct val="95000"/>
            </a:pPr>
            <a:r>
              <a:rPr lang="zh-TW" altLang="en-US" sz="23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東方語文書刊</a:t>
            </a:r>
            <a:r>
              <a:rPr lang="en-US" altLang="zh-TW" sz="23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en-US" altLang="zh-TW" sz="2400" dirty="0">
                <a:solidFill>
                  <a:srgbClr val="FF0000"/>
                </a:solidFill>
              </a:rPr>
              <a:t>572.9 – </a:t>
            </a:r>
            <a:r>
              <a:rPr lang="zh-TW" altLang="en-US" sz="2400" dirty="0">
                <a:solidFill>
                  <a:srgbClr val="FF0000"/>
                </a:solidFill>
              </a:rPr>
              <a:t>公共行政</a:t>
            </a:r>
            <a:r>
              <a:rPr lang="en-US" altLang="zh-TW" sz="2400" dirty="0"/>
              <a:t> </a:t>
            </a:r>
            <a:endParaRPr lang="zh-TW" altLang="en-US" sz="2400" dirty="0"/>
          </a:p>
          <a:p>
            <a:pPr marL="822960" lvl="3" indent="-274320">
              <a:buSzPct val="95000"/>
            </a:pPr>
            <a:r>
              <a:rPr lang="zh-TW" altLang="en-US" sz="23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西方語文書刊</a:t>
            </a:r>
            <a:r>
              <a:rPr lang="en-US" altLang="zh-TW" sz="23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en-US" altLang="zh-TW" sz="2300" dirty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JF -- Political institutions </a:t>
            </a:r>
            <a:r>
              <a:rPr lang="en-US" altLang="zh-TW" sz="2300" dirty="0" smtClean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and public administration</a:t>
            </a:r>
          </a:p>
          <a:p>
            <a:pPr marL="1645920" lvl="8">
              <a:buSzPct val="95000"/>
            </a:pPr>
            <a:r>
              <a:rPr lang="en-US" altLang="zh-TW" sz="2400" dirty="0" smtClean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                </a:t>
            </a:r>
            <a:r>
              <a:rPr lang="en-US" altLang="zh-TW" sz="2400" dirty="0" smtClean="0">
                <a:solidFill>
                  <a:srgbClr val="FF3300"/>
                </a:solidFill>
              </a:rPr>
              <a:t>JF1338-2112 </a:t>
            </a:r>
            <a:r>
              <a:rPr lang="en-US" altLang="zh-TW" sz="2400" dirty="0">
                <a:solidFill>
                  <a:srgbClr val="FF3300"/>
                </a:solidFill>
              </a:rPr>
              <a:t>Public administration</a:t>
            </a:r>
            <a:r>
              <a:rPr lang="en-US" altLang="zh-TW" sz="2400" dirty="0"/>
              <a:t> </a:t>
            </a:r>
            <a:endParaRPr lang="en-US" altLang="zh-TW" sz="2400" dirty="0" smtClean="0">
              <a:solidFill>
                <a:srgbClr val="FF33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3" indent="0">
              <a:buSzPct val="95000"/>
              <a:buNone/>
            </a:pPr>
            <a:r>
              <a:rPr lang="en-US" altLang="zh-TW" sz="2300" dirty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                                 KJE5-7975 -- Law </a:t>
            </a:r>
            <a:r>
              <a:rPr lang="en-US" altLang="zh-TW" sz="2300" dirty="0" smtClean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– Europe</a:t>
            </a:r>
          </a:p>
          <a:p>
            <a:pPr marL="617220" lvl="2" indent="-342900">
              <a:buSzPct val="95000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進階查詢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設定「索書號」欄位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字詞相鄰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輸入類號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3" indent="0">
              <a:buSzPct val="95000"/>
              <a:buNone/>
            </a:pPr>
            <a:r>
              <a:rPr lang="en-US" altLang="zh-TW" sz="2300" dirty="0" smtClean="0">
                <a:solidFill>
                  <a:srgbClr val="FF33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      </a:t>
            </a:r>
            <a:endParaRPr lang="en-US" altLang="zh-TW" sz="2300" dirty="0">
              <a:solidFill>
                <a:srgbClr val="FF33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22960" lvl="3" indent="-274320">
              <a:buSzPct val="95000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599" y="399288"/>
            <a:ext cx="10972800" cy="1143000"/>
          </a:xfrm>
        </p:spPr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檢索方法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332509" y="1542288"/>
            <a:ext cx="11526982" cy="5198146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利用雲端圖書館服務系統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分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類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號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檢索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48597"/>
          <a:stretch/>
        </p:blipFill>
        <p:spPr>
          <a:xfrm>
            <a:off x="455057" y="2238028"/>
            <a:ext cx="5610322" cy="258797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55389"/>
          <a:stretch/>
        </p:blipFill>
        <p:spPr>
          <a:xfrm>
            <a:off x="6188364" y="2238028"/>
            <a:ext cx="5590914" cy="258797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7105870" y="2609351"/>
            <a:ext cx="1013011" cy="290868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1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465992" y="1935480"/>
            <a:ext cx="11298116" cy="492252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實體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館藏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範例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查詢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你真的有被討厭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勇氣嗎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?: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九大自我評量表與實踐故事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點選書名查看該筆資料的詳細資訊</a:t>
            </a: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667512" lvl="2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667512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667512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667512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54" y="3516922"/>
            <a:ext cx="9687428" cy="31087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7353" y="5205047"/>
            <a:ext cx="4783015" cy="1283675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1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的取得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33680" y="1935480"/>
            <a:ext cx="11775440" cy="478028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實體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館藏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查看「取得方式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查看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藏地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館別、樓層及索書號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LOCATE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查看架位圖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架位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圖標記位址取書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  並辦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理借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閱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4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978408" lvl="3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4008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978408" lvl="3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40" y="2417884"/>
            <a:ext cx="7630250" cy="3921369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0445261" y="5798880"/>
            <a:ext cx="914400" cy="27326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07000" y="4312784"/>
            <a:ext cx="914400" cy="27326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206999" y="5189385"/>
            <a:ext cx="2301631" cy="100919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27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的取得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935479"/>
            <a:ext cx="11066586" cy="4852183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實體</a:t>
            </a:r>
            <a:r>
              <a:rPr lang="zh-TW" altLang="en-US" sz="28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館</a:t>
            </a:r>
            <a:r>
              <a:rPr lang="zh-TW" altLang="en-US" sz="28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實體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館藏架位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28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461" y="2201669"/>
            <a:ext cx="6555154" cy="44494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文字方塊 4"/>
          <p:cNvSpPr txBox="1"/>
          <p:nvPr/>
        </p:nvSpPr>
        <p:spPr>
          <a:xfrm>
            <a:off x="4158762" y="2329962"/>
            <a:ext cx="6463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六樓</a:t>
            </a:r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的取得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935479"/>
            <a:ext cx="11066586" cy="4852183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7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館</a:t>
            </a:r>
            <a:r>
              <a:rPr lang="zh-TW" altLang="en-US" sz="27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藏狀況為「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目前不可獲得」的資料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點選書名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44" y="3094891"/>
            <a:ext cx="9978479" cy="320212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637693" y="4167554"/>
            <a:ext cx="1573822" cy="360484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569458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學術研究與圖書館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875831"/>
            <a:ext cx="11262946" cy="4777862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0" indent="0">
              <a:buNone/>
            </a:pPr>
            <a:endParaRPr lang="en-US" altLang="zh-TW" b="1" dirty="0" smtClean="0">
              <a:latin typeface="+mj-ea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+mj-ea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+mj-ea"/>
              <a:sym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sym typeface="新細明體" panose="02020500000000000000" pitchFamily="18" charset="-120"/>
              </a:rPr>
              <a:t>  </a:t>
            </a:r>
            <a:endParaRPr lang="zh-TW" altLang="en-US" b="1" dirty="0">
              <a:latin typeface="+mj-ea"/>
              <a:sym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08482" y="4354781"/>
            <a:ext cx="184731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14800" y="2515093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75" y="1939719"/>
            <a:ext cx="4679333" cy="4650086"/>
          </a:xfrm>
          <a:prstGeom prst="rect">
            <a:avLst/>
          </a:prstGeom>
          <a:noFill/>
        </p:spPr>
      </p:pic>
      <p:cxnSp>
        <p:nvCxnSpPr>
          <p:cNvPr id="11" name="直線單箭頭接點 10"/>
          <p:cNvCxnSpPr/>
          <p:nvPr/>
        </p:nvCxnSpPr>
        <p:spPr>
          <a:xfrm>
            <a:off x="7925798" y="2970421"/>
            <a:ext cx="585168" cy="118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圖: 接點 12"/>
          <p:cNvSpPr/>
          <p:nvPr/>
        </p:nvSpPr>
        <p:spPr>
          <a:xfrm>
            <a:off x="8606269" y="2529707"/>
            <a:ext cx="870925" cy="905060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流程圖: 接點 18"/>
          <p:cNvSpPr/>
          <p:nvPr/>
        </p:nvSpPr>
        <p:spPr>
          <a:xfrm>
            <a:off x="2661994" y="2447179"/>
            <a:ext cx="870925" cy="905060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流程圖: 接點 19"/>
          <p:cNvSpPr/>
          <p:nvPr/>
        </p:nvSpPr>
        <p:spPr>
          <a:xfrm>
            <a:off x="2645549" y="5050338"/>
            <a:ext cx="870925" cy="905060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3578717" y="2899709"/>
            <a:ext cx="660408" cy="9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3579703" y="5545975"/>
            <a:ext cx="6594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8632237" y="2797571"/>
            <a:ext cx="9402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圖書館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681511" y="2746242"/>
            <a:ext cx="9402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圖書館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672574" y="5361309"/>
            <a:ext cx="9402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圖書館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>
                <a:ln w="0"/>
                <a:solidFill>
                  <a:srgbClr val="549E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935479"/>
            <a:ext cx="11066586" cy="4852183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館</a:t>
            </a:r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藏狀況為「目前不可獲得」的資料</a:t>
            </a:r>
            <a:endParaRPr lang="en-US" altLang="zh-TW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4" indent="-274320">
              <a:buSzPct val="95000"/>
            </a:pP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先登入</a:t>
            </a:r>
            <a:endParaRPr lang="en-US" altLang="zh-TW" sz="24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4" indent="-274320">
              <a:buSzPct val="95000"/>
            </a:pP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取得方式</a:t>
            </a:r>
            <a:endParaRPr lang="en-US" altLang="zh-TW" sz="24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4" indent="-274320">
              <a:buSzPct val="95000"/>
            </a:pP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申請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預約</a:t>
            </a:r>
            <a:r>
              <a:rPr lang="en-US" altLang="zh-TW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調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6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30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83" y="2593731"/>
            <a:ext cx="8119636" cy="40268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35869" y="4757224"/>
            <a:ext cx="2154115" cy="50057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76" y="2917163"/>
            <a:ext cx="1088909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蒐集資料的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方法 </a:t>
            </a:r>
            <a:r>
              <a:rPr lang="en-US" altLang="zh-TW" dirty="0">
                <a:ln w="0"/>
                <a:solidFill>
                  <a:srgbClr val="549E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599" y="1935479"/>
            <a:ext cx="11066586" cy="4852183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館</a:t>
            </a:r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藏狀況為「目前不可獲得」的</a:t>
            </a:r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資料</a:t>
            </a:r>
            <a:endParaRPr lang="en-US" altLang="zh-TW" sz="2400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申請預約畫面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35" y="2890025"/>
            <a:ext cx="8554180" cy="36750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31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6862" y="519229"/>
            <a:ext cx="10972800" cy="1143000"/>
          </a:xfrm>
        </p:spPr>
        <p:txBody>
          <a:bodyPr rtlCol="0"/>
          <a:lstStyle/>
          <a:p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</a:t>
            </a:r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dirty="0">
                <a:ln w="0"/>
                <a:solidFill>
                  <a:srgbClr val="549E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411860" y="1670712"/>
            <a:ext cx="11465169" cy="500446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8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線</a:t>
            </a:r>
            <a:r>
              <a:rPr lang="zh-TW" altLang="en-US" sz="2800" b="1" dirty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上</a:t>
            </a:r>
            <a:r>
              <a:rPr lang="zh-TW" altLang="en-US" sz="28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文獻</a:t>
            </a:r>
            <a:endParaRPr lang="zh-TW" altLang="en-US" b="1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以”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Reframing the EU budget decision-making process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”為例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「線上可獲得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978408" lvl="3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32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08" y="3170252"/>
            <a:ext cx="8824179" cy="33272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59" y="4783015"/>
            <a:ext cx="1571155" cy="2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524542"/>
            <a:ext cx="10972800" cy="1143000"/>
          </a:xfrm>
        </p:spPr>
        <p:txBody>
          <a:bodyPr rtlCol="0"/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dirty="0">
                <a:ln w="0"/>
                <a:solidFill>
                  <a:srgbClr val="549E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85800" y="1793631"/>
            <a:ext cx="10808678" cy="492784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7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線上文獻</a:t>
            </a:r>
            <a:endParaRPr lang="en-US" altLang="zh-TW" sz="2700" b="1" dirty="0" smtClean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548640" lvl="4" indent="-274320">
              <a:buSzPct val="95000"/>
            </a:pP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點選</a:t>
            </a:r>
            <a:r>
              <a:rPr lang="en-US" altLang="zh-TW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Wiley Online Library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33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86" y="3588327"/>
            <a:ext cx="9895329" cy="254870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1468317" y="4730826"/>
            <a:ext cx="3560883" cy="91383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4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dirty="0">
                <a:ln w="0"/>
                <a:solidFill>
                  <a:srgbClr val="549E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1" y="1909102"/>
            <a:ext cx="10972800" cy="482580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27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線上文獻</a:t>
            </a:r>
            <a:endParaRPr lang="en-US" altLang="zh-TW" sz="2700" b="1" dirty="0" smtClean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274320" lvl="4" indent="0">
              <a:buSzPct val="95000"/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34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047" y="2075950"/>
            <a:ext cx="7914644" cy="45622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56795" y="4933187"/>
            <a:ext cx="5766027" cy="45143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24" y="6115538"/>
            <a:ext cx="80889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蒐集資料的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方法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dirty="0">
                <a:ln w="0"/>
                <a:solidFill>
                  <a:srgbClr val="549E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資料的取得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1" y="1909102"/>
            <a:ext cx="10972800" cy="482580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館際合作</a:t>
            </a:r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服務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協助讀者透過館際借書或複印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取得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館未存藏之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資源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申請方式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親自到他校借／還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書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4"/>
              </a:rPr>
              <a:t>線上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4"/>
              </a:rPr>
              <a:t>申請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付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費服務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</a:p>
          <a:p>
            <a:pPr lvl="3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5"/>
              </a:rPr>
              <a:t>全國文獻傳遞服務系統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5"/>
              </a:rPr>
              <a:t>(NDDS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5"/>
              </a:rPr>
              <a:t>)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4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請先申請使用帳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3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6"/>
              </a:rPr>
              <a:t>西文期刊文獻快遞服務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6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6"/>
              </a:rPr>
              <a:t>RapidILL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6"/>
              </a:rPr>
              <a:t>)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4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只提供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西文期刊文獻複印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申請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4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先查詢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7"/>
              </a:rPr>
              <a:t>本館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7"/>
              </a:rPr>
              <a:t>期刊館藏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4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8"/>
              </a:rPr>
              <a:t>服務說明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75226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公共行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政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</a:t>
            </a:r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適用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資料庫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193964" y="1736431"/>
            <a:ext cx="11693236" cy="4785996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查詢步驟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圖書館首頁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資源查尋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電子資料庫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瀏覽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系所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公共行政學系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3" y="2671092"/>
            <a:ext cx="7923680" cy="368525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2" y="2860530"/>
            <a:ext cx="5559266" cy="337761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180992" y="5882054"/>
            <a:ext cx="871786" cy="21101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5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727712"/>
            <a:ext cx="11277600" cy="4993764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查詢步驟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708660" lvl="1" indent="-34290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查詢結果畫面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708660" lvl="1" indent="-342900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708660" lvl="1" indent="-342900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708660" lvl="1" indent="-342900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708660" lvl="1" indent="-342900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37</a:t>
            </a:fld>
            <a:endParaRPr lang="zh-TW" altLang="en-US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609600" y="768942"/>
            <a:ext cx="10972800" cy="844765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公共行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政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</a:t>
            </a:r>
            <a:r>
              <a:rPr lang="zh-TW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適用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資料庫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" y="2713377"/>
            <a:ext cx="11080956" cy="381930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0566400" y="2710545"/>
            <a:ext cx="1178167" cy="31129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46185" y="1639193"/>
            <a:ext cx="11632223" cy="497262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ABI/INFORM Collection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  <a:hlinkClick r:id="rId4"/>
              </a:rPr>
              <a:t>Emerald Insight Management </a:t>
            </a:r>
            <a:r>
              <a:rPr lang="en-US" altLang="zh-TW" dirty="0" err="1" smtClean="0">
                <a:latin typeface="微軟正黑體" panose="020B0604030504040204" pitchFamily="34" charset="-120"/>
                <a:sym typeface="新細明體" panose="02020500000000000000" pitchFamily="18" charset="-120"/>
                <a:hlinkClick r:id="rId4"/>
              </a:rPr>
              <a:t>eJournals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  <a:hlinkClick r:id="rId5"/>
              </a:rPr>
              <a:t>JSTOR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  <a:hlinkClick r:id="rId6"/>
              </a:rPr>
              <a:t>中華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6"/>
              </a:rPr>
              <a:t>數字書苑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7"/>
              </a:rPr>
              <a:t>華藝線上圖書館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8"/>
              </a:rPr>
              <a:t>中國期刊全文數據庫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9"/>
              </a:rPr>
              <a:t>台灣博碩士論文知識加值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  <a:hlinkClick r:id="rId9"/>
              </a:rPr>
              <a:t>系統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  <a:hlinkClick r:id="rId10"/>
              </a:rPr>
              <a:t>PQDT </a:t>
            </a:r>
            <a:r>
              <a:rPr lang="en-US" altLang="zh-TW" dirty="0">
                <a:latin typeface="微軟正黑體" panose="020B0604030504040204" pitchFamily="34" charset="-120"/>
                <a:sym typeface="新細明體" panose="02020500000000000000" pitchFamily="18" charset="-120"/>
                <a:hlinkClick r:id="rId10"/>
              </a:rPr>
              <a:t>/ 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10"/>
              </a:rPr>
              <a:t>數位化論文典藏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  <a:hlinkClick r:id="rId10"/>
              </a:rPr>
              <a:t>聯盟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  <a:hlinkClick r:id="rId11"/>
              </a:rPr>
              <a:t>淡江電子學位論文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12"/>
              </a:rPr>
              <a:t>中國學位論文全文數據庫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  <a:hlinkClick r:id="rId13"/>
              </a:rPr>
              <a:t>台灣新聞智慧網 </a:t>
            </a: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735623" y="453785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公共行政學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系適用資料庫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9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7837" y="496194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公共行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政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介購的期刊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46185" y="1639193"/>
            <a:ext cx="11632223" cy="497262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39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56975"/>
              </p:ext>
            </p:extLst>
          </p:nvPr>
        </p:nvGraphicFramePr>
        <p:xfrm>
          <a:off x="316523" y="1740877"/>
          <a:ext cx="11438791" cy="46431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438791">
                  <a:extLst>
                    <a:ext uri="{9D8B030D-6E8A-4147-A177-3AD203B41FA5}">
                      <a16:colId xmlns:a16="http://schemas.microsoft.com/office/drawing/2014/main" val="1503147398"/>
                    </a:ext>
                  </a:extLst>
                </a:gridCol>
              </a:tblGrid>
              <a:tr h="44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 smtClean="0">
                          <a:effectLst/>
                          <a:hlinkClick r:id="rId3"/>
                        </a:rPr>
                        <a:t>American review of public administration (</a:t>
                      </a:r>
                      <a:r>
                        <a:rPr lang="zh-TW" altLang="en-US" sz="1400" u="sng" strike="noStrike" dirty="0" smtClean="0">
                          <a:effectLst/>
                          <a:hlinkClick r:id="rId3"/>
                        </a:rPr>
                        <a:t>電子版</a:t>
                      </a:r>
                      <a:r>
                        <a:rPr lang="en-US" altLang="zh-TW" sz="1400" u="sng" strike="noStrike" dirty="0" smtClean="0">
                          <a:effectLst/>
                          <a:hlinkClick r:id="rId3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364140529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4"/>
                        </a:rPr>
                        <a:t>Australian journal of public administration (</a:t>
                      </a:r>
                      <a:r>
                        <a:rPr lang="zh-TW" altLang="en-US" sz="1400" u="sng" strike="noStrike" dirty="0">
                          <a:effectLst/>
                          <a:hlinkClick r:id="rId4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4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1775610659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5"/>
                        </a:rPr>
                        <a:t>British Journal of political science (</a:t>
                      </a:r>
                      <a:r>
                        <a:rPr lang="zh-TW" altLang="en-US" sz="1400" u="sng" strike="noStrike" dirty="0">
                          <a:effectLst/>
                          <a:hlinkClick r:id="rId5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5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477018276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6"/>
                        </a:rPr>
                        <a:t>Electoral studies (</a:t>
                      </a:r>
                      <a:r>
                        <a:rPr lang="zh-TW" altLang="en-US" sz="1400" u="sng" strike="noStrike" dirty="0">
                          <a:effectLst/>
                          <a:hlinkClick r:id="rId6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6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848003234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7"/>
                        </a:rPr>
                        <a:t>Environmental ethics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3820510593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8"/>
                        </a:rPr>
                        <a:t>Environmental politics (</a:t>
                      </a:r>
                      <a:r>
                        <a:rPr lang="zh-TW" altLang="en-US" sz="1400" u="sng" strike="noStrike" dirty="0">
                          <a:effectLst/>
                          <a:hlinkClick r:id="rId8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8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3909373700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9"/>
                        </a:rPr>
                        <a:t>Governance (</a:t>
                      </a:r>
                      <a:r>
                        <a:rPr lang="zh-TW" altLang="en-US" sz="1400" u="sng" strike="noStrike" dirty="0">
                          <a:effectLst/>
                          <a:hlinkClick r:id="rId9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9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05591686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10"/>
                        </a:rPr>
                        <a:t>International public management journal (</a:t>
                      </a:r>
                      <a:r>
                        <a:rPr lang="zh-TW" altLang="en-US" sz="1400" u="sng" strike="noStrike" dirty="0">
                          <a:effectLst/>
                          <a:hlinkClick r:id="rId10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10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523835462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11"/>
                        </a:rPr>
                        <a:t>Journal of environmental management (</a:t>
                      </a:r>
                      <a:r>
                        <a:rPr lang="zh-TW" altLang="en-US" sz="1400" u="sng" strike="noStrike" dirty="0">
                          <a:effectLst/>
                          <a:hlinkClick r:id="rId11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11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1092874548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12"/>
                        </a:rPr>
                        <a:t>Journal of management (</a:t>
                      </a:r>
                      <a:r>
                        <a:rPr lang="zh-TW" altLang="en-US" sz="1400" u="sng" strike="noStrike" dirty="0">
                          <a:effectLst/>
                          <a:hlinkClick r:id="rId12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12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693773419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13"/>
                        </a:rPr>
                        <a:t>Journal of public administration theory and research (</a:t>
                      </a:r>
                      <a:r>
                        <a:rPr lang="zh-TW" altLang="en-US" sz="1400" u="sng" strike="noStrike" dirty="0">
                          <a:effectLst/>
                          <a:hlinkClick r:id="rId13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13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115173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5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59266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總館各樓層介紹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121627" y="1602266"/>
            <a:ext cx="11967796" cy="5185396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0" y="1618226"/>
            <a:ext cx="8905195" cy="50200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77222" y="2191268"/>
            <a:ext cx="246413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JF -- </a:t>
            </a:r>
            <a:r>
              <a:rPr lang="en-US" altLang="zh-TW" sz="1400" dirty="0" smtClean="0"/>
              <a:t>Political </a:t>
            </a:r>
            <a:r>
              <a:rPr lang="en-US" altLang="zh-TW" sz="1400" dirty="0"/>
              <a:t>institutions </a:t>
            </a:r>
            <a:r>
              <a:rPr lang="en-US" altLang="zh-TW" sz="1400" dirty="0" smtClean="0"/>
              <a:t>and</a:t>
            </a:r>
          </a:p>
          <a:p>
            <a:r>
              <a:rPr lang="en-US" altLang="zh-TW" sz="1400" dirty="0" smtClean="0"/>
              <a:t> </a:t>
            </a:r>
            <a:r>
              <a:rPr lang="en-US" altLang="zh-TW" sz="1400" dirty="0"/>
              <a:t>public administration 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KJE5-7975 </a:t>
            </a:r>
            <a:r>
              <a:rPr lang="en-US" altLang="zh-TW" sz="1400" dirty="0" smtClean="0"/>
              <a:t>-- Law -- Europe</a:t>
            </a:r>
          </a:p>
          <a:p>
            <a:r>
              <a:rPr lang="en-US" altLang="zh-TW" sz="1400" dirty="0" smtClean="0"/>
              <a:t> </a:t>
            </a:r>
            <a:endParaRPr lang="zh-TW" altLang="en-US" sz="1400" dirty="0" err="1" smtClean="0"/>
          </a:p>
        </p:txBody>
      </p:sp>
      <p:sp>
        <p:nvSpPr>
          <p:cNvPr id="5" name="矩形 4"/>
          <p:cNvSpPr/>
          <p:nvPr/>
        </p:nvSpPr>
        <p:spPr>
          <a:xfrm>
            <a:off x="2918691" y="2105891"/>
            <a:ext cx="45719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382982" y="2410690"/>
            <a:ext cx="535709" cy="459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64047" y="3432827"/>
            <a:ext cx="535709" cy="459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832573" y="3497303"/>
            <a:ext cx="15787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572.9 – </a:t>
            </a:r>
            <a:r>
              <a:rPr lang="zh-TW" altLang="en-US" sz="1400" dirty="0" smtClean="0">
                <a:solidFill>
                  <a:srgbClr val="FF0000"/>
                </a:solidFill>
              </a:rPr>
              <a:t>公共行政</a:t>
            </a:r>
            <a:r>
              <a:rPr lang="en-US" altLang="zh-TW" sz="1400" dirty="0" smtClean="0"/>
              <a:t> </a:t>
            </a:r>
            <a:endParaRPr lang="zh-TW" alt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574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7837" y="496194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公共行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政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學</a:t>
            </a:r>
            <a:r>
              <a:rPr lang="zh-TW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系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介購的期刊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46185" y="1639193"/>
            <a:ext cx="11632223" cy="4972621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Clr>
                <a:srgbClr val="C0CF3A">
                  <a:lumMod val="50000"/>
                </a:srgbClr>
              </a:buClr>
              <a:buNone/>
            </a:pPr>
            <a:endParaRPr lang="en-US" altLang="zh-TW" b="1" dirty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40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6895"/>
              </p:ext>
            </p:extLst>
          </p:nvPr>
        </p:nvGraphicFramePr>
        <p:xfrm>
          <a:off x="371230" y="1730501"/>
          <a:ext cx="11392878" cy="477580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280530">
                  <a:extLst>
                    <a:ext uri="{9D8B030D-6E8A-4147-A177-3AD203B41FA5}">
                      <a16:colId xmlns:a16="http://schemas.microsoft.com/office/drawing/2014/main" val="1503147398"/>
                    </a:ext>
                  </a:extLst>
                </a:gridCol>
                <a:gridCol w="3112348">
                  <a:extLst>
                    <a:ext uri="{9D8B030D-6E8A-4147-A177-3AD203B41FA5}">
                      <a16:colId xmlns:a16="http://schemas.microsoft.com/office/drawing/2014/main" val="1068438731"/>
                    </a:ext>
                  </a:extLst>
                </a:gridCol>
              </a:tblGrid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3"/>
                        </a:rPr>
                        <a:t>Journal of public policy (</a:t>
                      </a:r>
                      <a:r>
                        <a:rPr lang="zh-TW" altLang="en-US" sz="1400" u="sng" strike="noStrike" dirty="0">
                          <a:effectLst/>
                          <a:hlinkClick r:id="rId3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3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1151735134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4"/>
                        </a:rPr>
                        <a:t>Parliamentary affairs (</a:t>
                      </a:r>
                      <a:r>
                        <a:rPr lang="zh-TW" altLang="en-US" sz="1400" u="sng" strike="noStrike" dirty="0">
                          <a:effectLst/>
                          <a:hlinkClick r:id="rId4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4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649626108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5"/>
                        </a:rPr>
                        <a:t>Public administration (</a:t>
                      </a:r>
                      <a:r>
                        <a:rPr lang="zh-TW" altLang="en-US" sz="1400" u="sng" strike="noStrike" dirty="0">
                          <a:effectLst/>
                          <a:hlinkClick r:id="rId5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5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496250093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6"/>
                        </a:rPr>
                        <a:t>Public administration review (</a:t>
                      </a:r>
                      <a:r>
                        <a:rPr lang="zh-TW" altLang="en-US" sz="1400" u="sng" strike="noStrike" dirty="0">
                          <a:effectLst/>
                          <a:hlinkClick r:id="rId6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6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1984291821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7"/>
                        </a:rPr>
                        <a:t>Public management review (</a:t>
                      </a:r>
                      <a:r>
                        <a:rPr lang="zh-TW" altLang="en-US" sz="1400" u="sng" strike="noStrike" dirty="0">
                          <a:effectLst/>
                          <a:hlinkClick r:id="rId7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7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1778431754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8"/>
                        </a:rPr>
                        <a:t>Public opinion quarterly (</a:t>
                      </a:r>
                      <a:r>
                        <a:rPr lang="zh-TW" altLang="en-US" sz="1400" u="sng" strike="noStrike" dirty="0">
                          <a:effectLst/>
                          <a:hlinkClick r:id="rId8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8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064039524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9"/>
                        </a:rPr>
                        <a:t>Public performance &amp; management review (</a:t>
                      </a:r>
                      <a:r>
                        <a:rPr lang="zh-TW" altLang="en-US" sz="1400" u="sng" strike="noStrike" dirty="0">
                          <a:effectLst/>
                          <a:hlinkClick r:id="rId9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9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512849108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9"/>
                        </a:rPr>
                        <a:t>Public personnel management (</a:t>
                      </a:r>
                      <a:r>
                        <a:rPr lang="zh-TW" altLang="en-US" sz="1400" u="sng" strike="noStrike" dirty="0">
                          <a:effectLst/>
                          <a:hlinkClick r:id="rId9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9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480698752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10"/>
                        </a:rPr>
                        <a:t>Review of public personnel administration (</a:t>
                      </a:r>
                      <a:r>
                        <a:rPr lang="zh-TW" altLang="en-US" sz="1400" u="sng" strike="noStrike" dirty="0">
                          <a:effectLst/>
                          <a:hlinkClick r:id="rId10"/>
                        </a:rPr>
                        <a:t>電子版</a:t>
                      </a:r>
                      <a:r>
                        <a:rPr lang="en-US" altLang="zh-TW" sz="1400" u="sng" strike="noStrike" dirty="0">
                          <a:effectLst/>
                          <a:hlinkClick r:id="rId10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611285500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  <a:hlinkClick r:id="rId11"/>
                        </a:rPr>
                        <a:t>The Times (London)(</a:t>
                      </a:r>
                      <a:r>
                        <a:rPr lang="zh-TW" altLang="en-US" sz="1400" u="sng" strike="noStrike" dirty="0">
                          <a:effectLst/>
                          <a:hlinkClick r:id="rId11"/>
                        </a:rPr>
                        <a:t>報紙</a:t>
                      </a:r>
                      <a:r>
                        <a:rPr lang="en-US" altLang="zh-TW" sz="1400" u="sng" strike="noStrike" dirty="0">
                          <a:effectLst/>
                          <a:hlinkClick r:id="rId11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3393277759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sng" strike="noStrike" dirty="0">
                          <a:effectLst/>
                          <a:hlinkClick r:id="rId12"/>
                        </a:rPr>
                        <a:t>月旦法學教室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3846816730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sng" strike="noStrike" dirty="0">
                          <a:effectLst/>
                          <a:hlinkClick r:id="rId13"/>
                        </a:rPr>
                        <a:t>金融法務事情 </a:t>
                      </a:r>
                      <a:r>
                        <a:rPr lang="en-US" altLang="zh-TW" sz="1400" u="sng" strike="noStrike" dirty="0">
                          <a:effectLst/>
                          <a:hlinkClick r:id="rId13"/>
                        </a:rPr>
                        <a:t>(</a:t>
                      </a:r>
                      <a:r>
                        <a:rPr lang="zh-TW" altLang="en-US" sz="1400" u="sng" strike="noStrike" dirty="0">
                          <a:effectLst/>
                          <a:hlinkClick r:id="rId13"/>
                        </a:rPr>
                        <a:t>日文</a:t>
                      </a:r>
                      <a:r>
                        <a:rPr lang="en-US" altLang="zh-TW" sz="1400" u="sng" strike="noStrike" dirty="0">
                          <a:effectLst/>
                          <a:hlinkClick r:id="rId13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2592495557"/>
                  </a:ext>
                </a:extLst>
              </a:tr>
              <a:tr h="3411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sng" strike="noStrike" dirty="0">
                          <a:effectLst/>
                          <a:hlinkClick r:id="rId14"/>
                        </a:rPr>
                        <a:t>商事法務 </a:t>
                      </a:r>
                      <a:r>
                        <a:rPr lang="en-US" altLang="zh-TW" sz="1400" u="sng" strike="noStrike" dirty="0">
                          <a:effectLst/>
                          <a:hlinkClick r:id="rId14"/>
                        </a:rPr>
                        <a:t>(</a:t>
                      </a:r>
                      <a:r>
                        <a:rPr lang="zh-TW" altLang="en-US" sz="1400" u="sng" strike="noStrike" dirty="0">
                          <a:effectLst/>
                          <a:hlinkClick r:id="rId14"/>
                        </a:rPr>
                        <a:t>日文</a:t>
                      </a:r>
                      <a:r>
                        <a:rPr lang="en-US" altLang="zh-TW" sz="1400" u="sng" strike="noStrike" dirty="0">
                          <a:effectLst/>
                          <a:hlinkClick r:id="rId14"/>
                        </a:rPr>
                        <a:t>)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extLst>
                  <a:ext uri="{0D108BD9-81ED-4DB2-BD59-A6C34878D82A}">
                    <a16:rowId xmlns:a16="http://schemas.microsoft.com/office/drawing/2014/main" val="758647095"/>
                  </a:ext>
                </a:extLst>
              </a:tr>
              <a:tr h="34112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sng" strike="noStrike" dirty="0">
                          <a:effectLst/>
                          <a:hlinkClick r:id="rId15"/>
                        </a:rPr>
                        <a:t>臺灣本土法學雜誌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48" marR="3348" marT="3348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0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</a:b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22247" r="7873" b="28243"/>
          <a:stretch/>
        </p:blipFill>
        <p:spPr>
          <a:xfrm>
            <a:off x="4000500" y="1512277"/>
            <a:ext cx="4141178" cy="25585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84069" y="4070839"/>
            <a:ext cx="11059438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/>
              <a:t>如何從雲端</a:t>
            </a:r>
            <a:r>
              <a:rPr lang="zh-TW" altLang="en-US" sz="2800" b="1" dirty="0"/>
              <a:t>圖書館自動化系統</a:t>
            </a:r>
            <a:r>
              <a:rPr lang="zh-TW" altLang="en-US" sz="2800" b="1" dirty="0" smtClean="0"/>
              <a:t>查詢黃琛瑜老師的期刊文章？</a:t>
            </a:r>
            <a:endParaRPr lang="en-US" altLang="zh-TW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/>
              <a:t>請用</a:t>
            </a:r>
            <a:r>
              <a:rPr lang="zh-TW" altLang="en-US" sz="2800" b="1" dirty="0"/>
              <a:t>雲端</a:t>
            </a:r>
            <a:r>
              <a:rPr lang="zh-TW" altLang="en-US" sz="2800" b="1" dirty="0" smtClean="0"/>
              <a:t>圖書館自動化系統蒐集有關歐盟公共政策制定的館藏圖書</a:t>
            </a:r>
            <a:endParaRPr lang="en-US" altLang="zh-TW" sz="2800" b="1" dirty="0" smtClean="0"/>
          </a:p>
          <a:p>
            <a:endParaRPr lang="zh-TW" altLang="en-US" sz="2800" b="1" dirty="0" err="1" smtClean="0"/>
          </a:p>
        </p:txBody>
      </p:sp>
      <p:sp>
        <p:nvSpPr>
          <p:cNvPr id="5" name="文字方塊 4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102354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論文寫作的好工具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en-US" altLang="zh-TW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EndNote &amp; </a:t>
            </a:r>
            <a:r>
              <a:rPr lang="en-US" altLang="zh-TW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Turnitin</a:t>
            </a:r>
            <a:endParaRPr lang="zh-TW" altLang="en-US" sz="4800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245354"/>
            <a:ext cx="10972800" cy="5476122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圖書館首頁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資源指引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論文寫作與學術倫理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flipH="1">
            <a:off x="8854371" y="95111"/>
            <a:ext cx="272802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-820" t="7949" r="820" b="9827"/>
          <a:stretch/>
        </p:blipFill>
        <p:spPr>
          <a:xfrm>
            <a:off x="1160583" y="2303585"/>
            <a:ext cx="6506309" cy="42865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34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396241" y="1960684"/>
            <a:ext cx="11440160" cy="470388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參考書目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提升文獻收集與管理及論文寫作之效率。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7512" lvl="2" indent="0">
              <a:buNone/>
            </a:pP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特色：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2"/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可匯整從圖書館館藏目錄、期刊、資料庫、網路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等管道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收集來的資料。</a:t>
            </a:r>
          </a:p>
          <a:p>
            <a:pPr lvl="2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可將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文獻分類管理，並將書目、全文、圖表、個人閱讀筆記等各種相關檔案作串連。</a:t>
            </a:r>
          </a:p>
          <a:p>
            <a:pPr lvl="2"/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與論文撰寫結合，簡化引用與撰寫參考文獻格式的作業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43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46087"/>
          <a:ext cx="11790485" cy="49688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47164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  <a:gridCol w="4843321">
                  <a:extLst>
                    <a:ext uri="{9D8B030D-6E8A-4147-A177-3AD203B41FA5}">
                      <a16:colId xmlns:a16="http://schemas.microsoft.com/office/drawing/2014/main" val="4035006207"/>
                    </a:ext>
                  </a:extLst>
                </a:gridCol>
              </a:tblGrid>
              <a:tr h="677009"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下載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與安裝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t="12467"/>
          <a:stretch/>
        </p:blipFill>
        <p:spPr>
          <a:xfrm>
            <a:off x="457199" y="2664069"/>
            <a:ext cx="6453554" cy="394774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032" y="3077307"/>
            <a:ext cx="4529964" cy="329503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44</a:t>
            </a:fld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8854371" y="95111"/>
            <a:ext cx="272802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46087"/>
          <a:ext cx="11790485" cy="49688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677009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下載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與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安裝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633" r="-1"/>
          <a:stretch/>
        </p:blipFill>
        <p:spPr>
          <a:xfrm>
            <a:off x="250033" y="2848545"/>
            <a:ext cx="4513744" cy="350291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615" r="1463" b="3646"/>
          <a:stretch/>
        </p:blipFill>
        <p:spPr>
          <a:xfrm>
            <a:off x="1790648" y="2879561"/>
            <a:ext cx="4677508" cy="35520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r="1429" b="2127"/>
          <a:stretch/>
        </p:blipFill>
        <p:spPr>
          <a:xfrm>
            <a:off x="3186175" y="2818700"/>
            <a:ext cx="4709880" cy="358070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0" r="1265"/>
          <a:stretch/>
        </p:blipFill>
        <p:spPr>
          <a:xfrm>
            <a:off x="5072629" y="2779098"/>
            <a:ext cx="4732745" cy="364180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r="1059" b="2775"/>
          <a:stretch/>
        </p:blipFill>
        <p:spPr>
          <a:xfrm>
            <a:off x="7052815" y="2746534"/>
            <a:ext cx="4735101" cy="35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8854371" y="95111"/>
            <a:ext cx="272802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46087"/>
          <a:ext cx="11790485" cy="49688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677009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下載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與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安裝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46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0" y="2762427"/>
            <a:ext cx="4778154" cy="370364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53" y="2781478"/>
            <a:ext cx="4770533" cy="36655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371" r="1820"/>
          <a:stretch/>
        </p:blipFill>
        <p:spPr>
          <a:xfrm>
            <a:off x="3829050" y="2781478"/>
            <a:ext cx="4589584" cy="363783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r="2124" b="2796"/>
          <a:stretch/>
        </p:blipFill>
        <p:spPr>
          <a:xfrm>
            <a:off x="5408330" y="2864245"/>
            <a:ext cx="4721385" cy="360940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 r="1637" b="3144"/>
          <a:stretch/>
        </p:blipFill>
        <p:spPr>
          <a:xfrm>
            <a:off x="7005851" y="2860677"/>
            <a:ext cx="4714936" cy="3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8854371" y="95111"/>
            <a:ext cx="272802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46087"/>
          <a:ext cx="11790485" cy="49712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79489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2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：建立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Library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11" name="圖片 10"/>
          <p:cNvPicPr/>
          <p:nvPr/>
        </p:nvPicPr>
        <p:blipFill rotWithShape="1">
          <a:blip r:embed="rId3"/>
          <a:srcRect l="1366" t="493" r="77952" b="49950"/>
          <a:stretch/>
        </p:blipFill>
        <p:spPr bwMode="auto">
          <a:xfrm>
            <a:off x="629921" y="2636769"/>
            <a:ext cx="3622431" cy="3751969"/>
          </a:xfrm>
          <a:prstGeom prst="rect">
            <a:avLst/>
          </a:prstGeom>
          <a:ln w="28575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629921" y="3015762"/>
            <a:ext cx="914400" cy="228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890" y="2654353"/>
            <a:ext cx="5029904" cy="3751969"/>
          </a:xfrm>
          <a:prstGeom prst="rect">
            <a:avLst/>
          </a:prstGeom>
          <a:ln w="28575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/>
          <a:srcRect r="25736"/>
          <a:stretch/>
        </p:blipFill>
        <p:spPr>
          <a:xfrm>
            <a:off x="6422136" y="3130062"/>
            <a:ext cx="5553504" cy="3096459"/>
          </a:xfrm>
          <a:prstGeom prst="rect">
            <a:avLst/>
          </a:prstGeom>
          <a:ln w="28575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12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307730" y="1846385"/>
          <a:ext cx="11790485" cy="49688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553915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3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：匯入資料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39" t="2117" r="2786" b="10856"/>
          <a:stretch/>
        </p:blipFill>
        <p:spPr>
          <a:xfrm>
            <a:off x="2976794" y="2778369"/>
            <a:ext cx="6369429" cy="389242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48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636150" y="6114891"/>
            <a:ext cx="233910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資料來源：台大圖書館網頁</a:t>
            </a:r>
          </a:p>
        </p:txBody>
      </p:sp>
      <p:sp>
        <p:nvSpPr>
          <p:cNvPr id="10" name="文字方塊 9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46087"/>
          <a:ext cx="11790485" cy="49712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79489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3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：匯入資料 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以查詢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From ABI/INFORM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為例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)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3" y="2667653"/>
            <a:ext cx="8948880" cy="39441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854371" y="3923974"/>
            <a:ext cx="348795" cy="349088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322742" y="4098518"/>
            <a:ext cx="17643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所有儲存</a:t>
            </a:r>
            <a:r>
              <a:rPr lang="zh-TW" altLang="en-US" b="1" dirty="0">
                <a:solidFill>
                  <a:srgbClr val="FF0000"/>
                </a:solidFill>
              </a:rPr>
              <a:t>選</a:t>
            </a:r>
            <a:r>
              <a:rPr lang="zh-TW" altLang="en-US" b="1" dirty="0" smtClean="0">
                <a:solidFill>
                  <a:srgbClr val="FF0000"/>
                </a:solidFill>
              </a:rPr>
              <a:t>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49</a:t>
            </a:fld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圖書館網站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773489" y="1931809"/>
            <a:ext cx="11213592" cy="492252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0" indent="0" algn="ctr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網址：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https://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www.lib.tku.edu.tw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/</a:t>
            </a: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ln>
                <a:solidFill>
                  <a:srgbClr val="00CC00"/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>
            <a:off x="3529584" y="3493008"/>
            <a:ext cx="45719" cy="4571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731353" y="3493008"/>
            <a:ext cx="754999" cy="0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9133244" y="2674910"/>
            <a:ext cx="578015" cy="9144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9120236" y="3701019"/>
            <a:ext cx="511447" cy="214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9144819" y="5470072"/>
            <a:ext cx="566440" cy="371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2746389" y="4731156"/>
            <a:ext cx="740664" cy="15240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 flipH="1">
            <a:off x="9631683" y="2499388"/>
            <a:ext cx="1418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服務主選單</a:t>
            </a:r>
          </a:p>
        </p:txBody>
      </p:sp>
      <p:sp>
        <p:nvSpPr>
          <p:cNvPr id="35" name="文字方塊 34"/>
          <p:cNvSpPr txBox="1"/>
          <p:nvPr/>
        </p:nvSpPr>
        <p:spPr>
          <a:xfrm flipH="1">
            <a:off x="9606746" y="3502607"/>
            <a:ext cx="1418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快捷資訊區</a:t>
            </a:r>
          </a:p>
        </p:txBody>
      </p:sp>
      <p:sp>
        <p:nvSpPr>
          <p:cNvPr id="36" name="文字方塊 35"/>
          <p:cNvSpPr txBox="1"/>
          <p:nvPr/>
        </p:nvSpPr>
        <p:spPr>
          <a:xfrm flipH="1">
            <a:off x="9756820" y="5314794"/>
            <a:ext cx="1418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公告區</a:t>
            </a:r>
          </a:p>
        </p:txBody>
      </p:sp>
      <p:sp>
        <p:nvSpPr>
          <p:cNvPr id="37" name="文字方塊 36"/>
          <p:cNvSpPr txBox="1"/>
          <p:nvPr/>
        </p:nvSpPr>
        <p:spPr>
          <a:xfrm flipH="1">
            <a:off x="9422251" y="4747215"/>
            <a:ext cx="1870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活動海報輪播區</a:t>
            </a:r>
          </a:p>
        </p:txBody>
      </p:sp>
      <p:sp>
        <p:nvSpPr>
          <p:cNvPr id="38" name="文字方塊 37"/>
          <p:cNvSpPr txBox="1"/>
          <p:nvPr/>
        </p:nvSpPr>
        <p:spPr>
          <a:xfrm flipH="1">
            <a:off x="9631683" y="6049113"/>
            <a:ext cx="1418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特藏連結區</a:t>
            </a:r>
          </a:p>
        </p:txBody>
      </p:sp>
      <p:sp>
        <p:nvSpPr>
          <p:cNvPr id="39" name="文字方塊 38"/>
          <p:cNvSpPr txBox="1"/>
          <p:nvPr/>
        </p:nvSpPr>
        <p:spPr>
          <a:xfrm flipH="1">
            <a:off x="1417451" y="3308342"/>
            <a:ext cx="1418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資源查詢框</a:t>
            </a:r>
          </a:p>
        </p:txBody>
      </p:sp>
      <p:sp>
        <p:nvSpPr>
          <p:cNvPr id="40" name="文字方塊 39"/>
          <p:cNvSpPr txBox="1"/>
          <p:nvPr/>
        </p:nvSpPr>
        <p:spPr>
          <a:xfrm flipH="1">
            <a:off x="1417451" y="4561730"/>
            <a:ext cx="1418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常用服務區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983" t="43" r="1087"/>
          <a:stretch/>
        </p:blipFill>
        <p:spPr>
          <a:xfrm>
            <a:off x="3521039" y="2516781"/>
            <a:ext cx="5578219" cy="4204695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25" name="直線單箭頭接點 24"/>
          <p:cNvCxnSpPr/>
          <p:nvPr/>
        </p:nvCxnSpPr>
        <p:spPr>
          <a:xfrm flipV="1">
            <a:off x="6700443" y="4949625"/>
            <a:ext cx="2652559" cy="395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033846" y="6206142"/>
            <a:ext cx="2432197" cy="6301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30889"/>
          <a:ext cx="11790485" cy="49712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79489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3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：匯入資料 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(From ABI/INFORM)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194" t="2923" r="2772" b="2635"/>
          <a:stretch/>
        </p:blipFill>
        <p:spPr>
          <a:xfrm>
            <a:off x="338480" y="2615898"/>
            <a:ext cx="4220308" cy="3692771"/>
          </a:xfrm>
          <a:prstGeom prst="rect">
            <a:avLst/>
          </a:prstGeom>
          <a:ln w="28575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2086690" y="4325786"/>
            <a:ext cx="11090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點選</a:t>
            </a:r>
            <a:r>
              <a:rPr lang="en-US" altLang="zh-TW" b="1" dirty="0" smtClean="0">
                <a:solidFill>
                  <a:srgbClr val="FF0000"/>
                </a:solidFill>
              </a:rPr>
              <a:t>RIS</a:t>
            </a:r>
            <a:endParaRPr lang="zh-TW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948" y="3105041"/>
            <a:ext cx="4803194" cy="3400356"/>
          </a:xfrm>
          <a:prstGeom prst="rect">
            <a:avLst/>
          </a:prstGeom>
          <a:ln w="28575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595" y="3339125"/>
            <a:ext cx="5015103" cy="3319939"/>
          </a:xfrm>
          <a:prstGeom prst="rect">
            <a:avLst/>
          </a:prstGeom>
          <a:ln w="19050">
            <a:noFill/>
          </a:ln>
        </p:spPr>
      </p:pic>
      <p:sp>
        <p:nvSpPr>
          <p:cNvPr id="6" name="矩形 5"/>
          <p:cNvSpPr/>
          <p:nvPr/>
        </p:nvSpPr>
        <p:spPr>
          <a:xfrm>
            <a:off x="2244691" y="3474863"/>
            <a:ext cx="665876" cy="61356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50</a:t>
            </a:fld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163143" y="6171685"/>
            <a:ext cx="279606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n>
                  <a:solidFill>
                    <a:srgbClr val="FF3300"/>
                  </a:solidFill>
                </a:ln>
              </a:rPr>
              <a:t>點選匯出的</a:t>
            </a:r>
            <a:r>
              <a:rPr lang="en-US" altLang="zh-TW" dirty="0" smtClean="0">
                <a:ln>
                  <a:solidFill>
                    <a:srgbClr val="FF3300"/>
                  </a:solidFill>
                </a:ln>
              </a:rPr>
              <a:t>RIS</a:t>
            </a:r>
            <a:r>
              <a:rPr lang="zh-TW" altLang="en-US" dirty="0" smtClean="0">
                <a:ln>
                  <a:solidFill>
                    <a:srgbClr val="FF3300"/>
                  </a:solidFill>
                </a:ln>
              </a:rPr>
              <a:t>格式檔</a:t>
            </a:r>
            <a:r>
              <a:rPr lang="en-US" altLang="zh-TW" dirty="0" smtClean="0">
                <a:ln>
                  <a:solidFill>
                    <a:srgbClr val="FF3300"/>
                  </a:solidFill>
                </a:ln>
              </a:rPr>
              <a:t>2</a:t>
            </a:r>
            <a:r>
              <a:rPr lang="zh-TW" altLang="en-US" dirty="0" smtClean="0">
                <a:ln>
                  <a:solidFill>
                    <a:srgbClr val="FF3300"/>
                  </a:solidFill>
                </a:ln>
              </a:rPr>
              <a:t>下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4951337" y="5814072"/>
            <a:ext cx="7525" cy="3316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890995" y="4621665"/>
            <a:ext cx="23647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筆書目匯入</a:t>
            </a:r>
            <a:r>
              <a:rPr lang="en-US" altLang="zh-TW" dirty="0" smtClean="0"/>
              <a:t>EndNote</a:t>
            </a:r>
            <a:endParaRPr lang="zh-TW" altLang="en-US" dirty="0" err="1" smtClean="0"/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8675707" y="4350974"/>
            <a:ext cx="172063" cy="222536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向右箭號 15"/>
          <p:cNvSpPr/>
          <p:nvPr/>
        </p:nvSpPr>
        <p:spPr>
          <a:xfrm>
            <a:off x="6432079" y="4191496"/>
            <a:ext cx="535978" cy="318956"/>
          </a:xfrm>
          <a:prstGeom prst="rightArrow">
            <a:avLst/>
          </a:prstGeom>
          <a:solidFill>
            <a:srgbClr val="FF33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3057405" y="3727455"/>
            <a:ext cx="535978" cy="318956"/>
          </a:xfrm>
          <a:prstGeom prst="rightArrow">
            <a:avLst/>
          </a:prstGeom>
          <a:solidFill>
            <a:srgbClr val="FF33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228600" y="1746087"/>
          <a:ext cx="11790485" cy="49712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79489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4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：插入引文、 參考資料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72" y="2627768"/>
            <a:ext cx="7511990" cy="397525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51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76538"/>
              </p:ext>
            </p:extLst>
          </p:nvPr>
        </p:nvGraphicFramePr>
        <p:xfrm>
          <a:off x="228600" y="1746087"/>
          <a:ext cx="11790485" cy="49712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79489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4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：插入插入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引文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、 參考資料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88" y="2605335"/>
            <a:ext cx="6706181" cy="349940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02782" y="2611281"/>
            <a:ext cx="914400" cy="228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94592" y="2839881"/>
            <a:ext cx="2532184" cy="21984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74080" y="5870195"/>
            <a:ext cx="914400" cy="228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48726" y="3613997"/>
            <a:ext cx="2935419" cy="32932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在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Word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開啟文稿</a:t>
            </a: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游標移至要插入引文的位置</a:t>
            </a: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點選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EndNote X9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選擇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Go to EndNote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點選要插入引文的書目</a:t>
            </a: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點選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Insert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citation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的圖示</a:t>
            </a: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+mj-ea"/>
              </a:rPr>
              <a:t>引文插入游標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</a:rPr>
              <a:t>的位置</a:t>
            </a:r>
            <a:endParaRPr lang="en-US" altLang="zh-TW" sz="1600" b="1" dirty="0">
              <a:solidFill>
                <a:srgbClr val="FF0000"/>
              </a:solidFill>
              <a:latin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6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/>
          <a:srcRect l="911" t="3502" r="11703" b="-1690"/>
          <a:stretch/>
        </p:blipFill>
        <p:spPr>
          <a:xfrm>
            <a:off x="4281780" y="2949802"/>
            <a:ext cx="5610026" cy="3575812"/>
          </a:xfrm>
          <a:prstGeom prst="rect">
            <a:avLst/>
          </a:prstGeom>
          <a:ln w="19050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357" y="3923735"/>
            <a:ext cx="4750488" cy="2697733"/>
          </a:xfrm>
          <a:prstGeom prst="rect">
            <a:avLst/>
          </a:prstGeom>
          <a:ln w="12700">
            <a:solidFill>
              <a:srgbClr val="00CC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52</a:t>
            </a:fld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3607186" y="3699129"/>
            <a:ext cx="535978" cy="318956"/>
          </a:xfrm>
          <a:prstGeom prst="rightArrow">
            <a:avLst/>
          </a:prstGeom>
          <a:solidFill>
            <a:srgbClr val="FF33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6384763" y="4801098"/>
            <a:ext cx="535978" cy="318956"/>
          </a:xfrm>
          <a:prstGeom prst="rightArrow">
            <a:avLst/>
          </a:prstGeom>
          <a:solidFill>
            <a:srgbClr val="FF33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6477" y="3041833"/>
            <a:ext cx="321723" cy="29924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906198" y="2565838"/>
            <a:ext cx="133882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插入的圖示</a:t>
            </a:r>
          </a:p>
        </p:txBody>
      </p:sp>
    </p:spTree>
    <p:extLst>
      <p:ext uri="{BB962C8B-B14F-4D97-AF65-F5344CB8AC3E}">
        <p14:creationId xmlns:p14="http://schemas.microsoft.com/office/powerpoint/2010/main" val="19048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9921" y="528242"/>
            <a:ext cx="10972800" cy="1143000"/>
          </a:xfrm>
        </p:spPr>
        <p:txBody>
          <a:bodyPr rtlCol="0"/>
          <a:lstStyle/>
          <a:p>
            <a:pPr rtl="0"/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論文寫作好工具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--</a:t>
            </a:r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en-US" altLang="zh-TW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新細明體" panose="02020500000000000000" pitchFamily="18" charset="-120"/>
              </a:rPr>
              <a:t>EndNote</a:t>
            </a:r>
            <a:endParaRPr lang="zh-TW" altLang="en-US" sz="4000" dirty="0">
              <a:solidFill>
                <a:srgbClr val="FFC000"/>
              </a:solidFill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1735042"/>
            <a:ext cx="11790485" cy="501745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42080"/>
              </p:ext>
            </p:extLst>
          </p:nvPr>
        </p:nvGraphicFramePr>
        <p:xfrm>
          <a:off x="228600" y="1801737"/>
          <a:ext cx="11790485" cy="49712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790485">
                  <a:extLst>
                    <a:ext uri="{9D8B030D-6E8A-4147-A177-3AD203B41FA5}">
                      <a16:colId xmlns:a16="http://schemas.microsoft.com/office/drawing/2014/main" val="990811724"/>
                    </a:ext>
                  </a:extLst>
                </a:gridCol>
              </a:tblGrid>
              <a:tr h="79489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Step 4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：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sym typeface="新細明體" panose="02020500000000000000" pitchFamily="18" charset="-120"/>
                        </a:rPr>
                        <a:t>插入引文、參考資料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sym typeface="新細明體" panose="02020500000000000000" pitchFamily="18" charset="-120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64701"/>
                  </a:ext>
                </a:extLst>
              </a:tr>
              <a:tr h="417634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8608"/>
                  </a:ext>
                </a:extLst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7816363" y="3323437"/>
            <a:ext cx="3567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參考資料插入文稿最後的頁面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53</a:t>
            </a:fld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圖片 11"/>
          <p:cNvPicPr/>
          <p:nvPr/>
        </p:nvPicPr>
        <p:blipFill rotWithShape="1">
          <a:blip r:embed="rId3"/>
          <a:srcRect t="2139" b="10409"/>
          <a:stretch/>
        </p:blipFill>
        <p:spPr bwMode="auto">
          <a:xfrm>
            <a:off x="390282" y="2702560"/>
            <a:ext cx="7264400" cy="3942080"/>
          </a:xfrm>
          <a:prstGeom prst="rect">
            <a:avLst/>
          </a:prstGeom>
          <a:ln w="28575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/>
          <p:cNvSpPr/>
          <p:nvPr/>
        </p:nvSpPr>
        <p:spPr>
          <a:xfrm>
            <a:off x="355600" y="3079506"/>
            <a:ext cx="351983" cy="243931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520462" y="2702560"/>
            <a:ext cx="914400" cy="228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/>
          <p:nvPr/>
        </p:nvPicPr>
        <p:blipFill rotWithShape="1">
          <a:blip r:embed="rId4"/>
          <a:srcRect t="14377" r="84965" b="72830"/>
          <a:stretch/>
        </p:blipFill>
        <p:spPr bwMode="auto">
          <a:xfrm>
            <a:off x="355600" y="3367649"/>
            <a:ext cx="1488113" cy="65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537" y="2724097"/>
            <a:ext cx="5291048" cy="392054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9" name="矩形 18"/>
          <p:cNvSpPr/>
          <p:nvPr/>
        </p:nvSpPr>
        <p:spPr>
          <a:xfrm>
            <a:off x="9084568" y="6197323"/>
            <a:ext cx="494663" cy="31805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250" y="3251200"/>
            <a:ext cx="7703753" cy="281686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484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</a:b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11199" y="3228535"/>
            <a:ext cx="10912231" cy="2926079"/>
          </a:xfrm>
        </p:spPr>
        <p:txBody>
          <a:bodyPr rtlCol="0">
            <a:normAutofit/>
          </a:bodyPr>
          <a:lstStyle/>
          <a:p>
            <a:pPr rtl="0"/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 r="-60" b="31080"/>
          <a:stretch/>
        </p:blipFill>
        <p:spPr>
          <a:xfrm>
            <a:off x="3780692" y="599635"/>
            <a:ext cx="4879731" cy="26289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30359" y="4168354"/>
            <a:ext cx="84739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+mj-ea"/>
                <a:ea typeface="+mj-ea"/>
              </a:rPr>
              <a:t>在匯入書目資料到</a:t>
            </a:r>
            <a:r>
              <a:rPr lang="en-US" altLang="zh-TW" sz="2800" b="1" dirty="0" smtClean="0">
                <a:latin typeface="+mj-ea"/>
                <a:ea typeface="+mj-ea"/>
              </a:rPr>
              <a:t>EndNote</a:t>
            </a:r>
            <a:r>
              <a:rPr lang="zh-TW" altLang="en-US" sz="2800" b="1" dirty="0" smtClean="0">
                <a:latin typeface="+mj-ea"/>
                <a:ea typeface="+mj-ea"/>
              </a:rPr>
              <a:t>之前你必須要先建立甚麼？</a:t>
            </a:r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04421" y="839096"/>
            <a:ext cx="10972800" cy="1143000"/>
          </a:xfrm>
        </p:spPr>
        <p:txBody>
          <a:bodyPr rtlCol="0"/>
          <a:lstStyle/>
          <a:p>
            <a:pPr algn="ctr"/>
            <a:r>
              <a:rPr lang="zh-TW" altLang="en-US" dirty="0" smtClean="0">
                <a:latin typeface="新細明體" panose="02020500000000000000" pitchFamily="18" charset="-120"/>
                <a:sym typeface="新細明體" panose="02020500000000000000" pitchFamily="18" charset="-120"/>
              </a:rPr>
              <a:t>更多協助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54" y="2356750"/>
            <a:ext cx="10945567" cy="38982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</p:pic>
      <p:sp>
        <p:nvSpPr>
          <p:cNvPr id="7" name="文字方塊 6"/>
          <p:cNvSpPr txBox="1"/>
          <p:nvPr/>
        </p:nvSpPr>
        <p:spPr>
          <a:xfrm flipH="1">
            <a:off x="8854371" y="95111"/>
            <a:ext cx="272802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69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13947" y="1695118"/>
            <a:ext cx="11764106" cy="5101335"/>
          </a:xfr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0" indent="0" algn="ctr">
              <a:buNone/>
            </a:pPr>
            <a:endParaRPr lang="en-US" altLang="zh-TW" sz="1200" b="1" kern="0" dirty="0" smtClean="0">
              <a:solidFill>
                <a:srgbClr val="595959"/>
              </a:solidFill>
              <a:latin typeface="Overpass"/>
              <a:sym typeface="Overpass"/>
            </a:endParaRPr>
          </a:p>
          <a:p>
            <a:pPr marL="0" indent="0" algn="ctr">
              <a:buNone/>
            </a:pPr>
            <a:r>
              <a:rPr lang="zh-TW" altLang="en-US" sz="6500" b="1" kern="0" dirty="0" smtClean="0">
                <a:solidFill>
                  <a:srgbClr val="595959"/>
                </a:solidFill>
                <a:latin typeface="Overpass"/>
                <a:sym typeface="Overpass"/>
              </a:rPr>
              <a:t>謝謝聆聽</a:t>
            </a:r>
            <a:endParaRPr lang="en" altLang="zh-TW" sz="6500" b="1" kern="0" dirty="0" smtClean="0">
              <a:solidFill>
                <a:srgbClr val="595959"/>
              </a:solidFill>
              <a:latin typeface="Overpass"/>
              <a:sym typeface="Overpass"/>
            </a:endParaRPr>
          </a:p>
          <a:p>
            <a:pPr marL="0" indent="0" algn="ctr">
              <a:buNone/>
            </a:pPr>
            <a:r>
              <a:rPr lang="en" altLang="zh-TW" sz="6500" b="1" kern="0" dirty="0" smtClean="0">
                <a:solidFill>
                  <a:srgbClr val="595959"/>
                </a:solidFill>
                <a:latin typeface="Overpass"/>
                <a:sym typeface="Overpass"/>
              </a:rPr>
              <a:t>Thanks</a:t>
            </a:r>
            <a:r>
              <a:rPr lang="en" altLang="zh-TW" sz="6500" b="1" kern="0" dirty="0">
                <a:solidFill>
                  <a:srgbClr val="595959"/>
                </a:solidFill>
                <a:latin typeface="Overpass"/>
                <a:sym typeface="Overpass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sp>
        <p:nvSpPr>
          <p:cNvPr id="7" name="Google Shape;235;p33"/>
          <p:cNvSpPr txBox="1">
            <a:spLocks/>
          </p:cNvSpPr>
          <p:nvPr/>
        </p:nvSpPr>
        <p:spPr>
          <a:xfrm>
            <a:off x="4391804" y="2951147"/>
            <a:ext cx="878800" cy="7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en" dirty="0"/>
          </a:p>
        </p:txBody>
      </p:sp>
      <p:sp>
        <p:nvSpPr>
          <p:cNvPr id="8" name="Google Shape;236;p33"/>
          <p:cNvSpPr txBox="1">
            <a:spLocks/>
          </p:cNvSpPr>
          <p:nvPr/>
        </p:nvSpPr>
        <p:spPr>
          <a:xfrm>
            <a:off x="6417325" y="2951147"/>
            <a:ext cx="984400" cy="7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en" dirty="0"/>
          </a:p>
        </p:txBody>
      </p:sp>
      <p:sp>
        <p:nvSpPr>
          <p:cNvPr id="11" name="Google Shape;237;p33"/>
          <p:cNvSpPr txBox="1">
            <a:spLocks/>
          </p:cNvSpPr>
          <p:nvPr/>
        </p:nvSpPr>
        <p:spPr>
          <a:xfrm>
            <a:off x="4391804" y="4132718"/>
            <a:ext cx="896000" cy="7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en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06" y="4498991"/>
            <a:ext cx="715912" cy="715912"/>
          </a:xfrm>
          <a:prstGeom prst="rect">
            <a:avLst/>
          </a:prstGeom>
        </p:spPr>
      </p:pic>
      <p:sp>
        <p:nvSpPr>
          <p:cNvPr id="23" name="Google Shape;965;p58"/>
          <p:cNvSpPr/>
          <p:nvPr/>
        </p:nvSpPr>
        <p:spPr>
          <a:xfrm>
            <a:off x="4011590" y="4719166"/>
            <a:ext cx="478797" cy="305815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435D74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619" y="5313363"/>
            <a:ext cx="699878" cy="699878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313" y="5391538"/>
            <a:ext cx="483546" cy="41446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 flipH="1">
            <a:off x="4642652" y="4569191"/>
            <a:ext cx="360108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089079@mail.tku.edu.tw</a:t>
            </a:r>
            <a:endParaRPr lang="zh-TW" altLang="en-US" sz="2400" dirty="0" err="1" smtClean="0"/>
          </a:p>
        </p:txBody>
      </p:sp>
      <p:sp>
        <p:nvSpPr>
          <p:cNvPr id="27" name="文字方塊 26"/>
          <p:cNvSpPr txBox="1"/>
          <p:nvPr/>
        </p:nvSpPr>
        <p:spPr>
          <a:xfrm flipH="1">
            <a:off x="4618039" y="5279460"/>
            <a:ext cx="360108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02-26215656 </a:t>
            </a:r>
            <a:r>
              <a:rPr lang="en-US" altLang="zh-TW" sz="2400" dirty="0" err="1" smtClean="0"/>
              <a:t>ext</a:t>
            </a:r>
            <a:r>
              <a:rPr lang="en-US" altLang="zh-TW" sz="2400" dirty="0" smtClean="0"/>
              <a:t> 2652</a:t>
            </a:r>
            <a:endParaRPr lang="zh-TW" altLang="en-US" sz="2400" dirty="0" err="1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9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/>
            </a:r>
            <a:br>
              <a:rPr lang="en-US" altLang="zh-TW" dirty="0" smtClean="0"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</a:b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11200" y="3228535"/>
            <a:ext cx="10472928" cy="2926079"/>
          </a:xfrm>
        </p:spPr>
        <p:txBody>
          <a:bodyPr rtlCol="0">
            <a:normAutofit/>
          </a:bodyPr>
          <a:lstStyle/>
          <a:p>
            <a:pPr rtl="0"/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7146"/>
          <a:stretch/>
        </p:blipFill>
        <p:spPr>
          <a:xfrm>
            <a:off x="3657599" y="854964"/>
            <a:ext cx="4879731" cy="47984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464443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atin typeface="新細明體" panose="02020500000000000000" pitchFamily="18" charset="-120"/>
                <a:sym typeface="新細明體" panose="02020500000000000000" pitchFamily="18" charset="-120"/>
              </a:rPr>
              <a:t>講習回饋問卷填寫</a:t>
            </a:r>
            <a:endParaRPr lang="zh-TW" altLang="en-US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90145" y="1512277"/>
            <a:ext cx="11684977" cy="5275385"/>
          </a:xfr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flipH="1">
            <a:off x="8854371" y="95111"/>
            <a:ext cx="272802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66"/>
                </a:solidFill>
              </a:rPr>
              <a:t>運輸管理學系研究生講習</a:t>
            </a:r>
            <a:endParaRPr lang="zh-TW" altLang="en-US" b="1" dirty="0" smtClean="0">
              <a:solidFill>
                <a:srgbClr val="993366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63" y="2130663"/>
            <a:ext cx="9900139" cy="454612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1138894" y="1607443"/>
            <a:ext cx="76765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http://www.lib.tku.edu.tw/zh_tw/services/tutorial</a:t>
            </a:r>
            <a:endParaRPr lang="zh-TW" altLang="en-US" sz="2800" dirty="0" err="1" smtClean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919080"/>
            <a:ext cx="10972800" cy="751700"/>
          </a:xfrm>
        </p:spPr>
        <p:txBody>
          <a:bodyPr rtlCol="0">
            <a:normAutofit fontScale="90000"/>
          </a:bodyPr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雲端圖書館自動化系統</a:t>
            </a:r>
            <a:endParaRPr lang="zh-TW" altLang="en-US" sz="44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670780"/>
            <a:ext cx="11323320" cy="518722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連用方式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直接連至系統，網址如下：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65760" lvl="1" indent="0"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https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://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  <a:hlinkClick r:id="rId3"/>
              </a:rPr>
              <a:t>uco-network.primo.exlibrisgroup.com/discovery/search?vid=886UCO_TKU:886TKU_INST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63" y="3077309"/>
            <a:ext cx="10012187" cy="364416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4" name="矩形 3"/>
          <p:cNvSpPr/>
          <p:nvPr/>
        </p:nvSpPr>
        <p:spPr>
          <a:xfrm>
            <a:off x="9179169" y="3429000"/>
            <a:ext cx="483577" cy="2725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9627577" y="3768048"/>
            <a:ext cx="307731" cy="280768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6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3773" y="436275"/>
            <a:ext cx="10972800" cy="1143000"/>
          </a:xfrm>
        </p:spPr>
        <p:txBody>
          <a:bodyPr rtlCol="0"/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0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雲端圖書館自動化系統</a:t>
            </a:r>
            <a:endParaRPr lang="zh-TW" altLang="en-US" sz="40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589085" y="1689598"/>
            <a:ext cx="11342077" cy="5010912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連</a:t>
            </a:r>
            <a:r>
              <a:rPr lang="zh-TW" altLang="en-US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用</a:t>
            </a:r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方式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圖書館首頁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資源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查尋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雲端</a:t>
            </a: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圖書館</a:t>
            </a:r>
            <a:endParaRPr lang="en-US" altLang="zh-TW" sz="2400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667512" lvl="2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自動化</a:t>
            </a:r>
            <a:r>
              <a:rPr lang="zh-TW" altLang="en-US" sz="2400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系統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393192" lvl="1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7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66" y="1855353"/>
            <a:ext cx="7651207" cy="47295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670" y="2315333"/>
            <a:ext cx="2124075" cy="18288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53670" y="2311200"/>
            <a:ext cx="914400" cy="50995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66400" y="1855353"/>
            <a:ext cx="705338" cy="52736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68000" y="2527504"/>
            <a:ext cx="914400" cy="857534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13" name="文字方塊 12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852853"/>
            <a:ext cx="10972800" cy="800803"/>
          </a:xfrm>
        </p:spPr>
        <p:txBody>
          <a:bodyPr rtlCol="0">
            <a:normAutofit fontScale="90000"/>
          </a:bodyPr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雲端</a:t>
            </a:r>
            <a:r>
              <a:rPr lang="zh-TW" altLang="en-US" sz="4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圖書館自動化系統</a:t>
            </a:r>
            <a:endParaRPr lang="zh-TW" altLang="en-US" sz="44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46185" y="1723292"/>
            <a:ext cx="11623429" cy="506437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登入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圖書館首頁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主選單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登入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續借」或「個人借閱紀錄」圖示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系統首頁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 主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選單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右方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「登入」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登入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畫面 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=&gt;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請由</a:t>
            </a:r>
            <a:r>
              <a:rPr lang="en-US" altLang="zh-TW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SSO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登入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r>
              <a:rPr lang="zh-TW" altLang="en-US" sz="2700" b="1" dirty="0" smtClean="0">
                <a:solidFill>
                  <a:srgbClr val="FF9900"/>
                </a:solidFill>
                <a:latin typeface="微軟正黑體" panose="020B0604030504040204" pitchFamily="34" charset="-120"/>
                <a:sym typeface="新細明體" panose="02020500000000000000" pitchFamily="18" charset="-120"/>
              </a:rPr>
              <a:t>為何要登入？</a:t>
            </a:r>
            <a:endParaRPr lang="en-US" altLang="zh-TW" sz="2700" b="1" dirty="0" smtClean="0">
              <a:solidFill>
                <a:srgbClr val="FF9900"/>
              </a:solidFill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查看</a:t>
            </a:r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個人借閱紀錄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sym typeface="新細明體" panose="02020500000000000000" pitchFamily="18" charset="-120"/>
              </a:rPr>
              <a:t>申請</a:t>
            </a:r>
            <a:r>
              <a:rPr lang="zh-TW" altLang="en-US" dirty="0" smtClean="0">
                <a:latin typeface="微軟正黑體" panose="020B0604030504040204" pitchFamily="34" charset="-120"/>
                <a:sym typeface="新細明體" panose="02020500000000000000" pitchFamily="18" charset="-120"/>
              </a:rPr>
              <a:t>預約、調閱</a:t>
            </a:r>
            <a:endParaRPr lang="en-US" altLang="zh-TW" dirty="0" smtClean="0">
              <a:latin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儲存我的最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愛</a:t>
            </a:r>
            <a:endParaRPr lang="zh-TW" altLang="en-US" sz="25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8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852853"/>
            <a:ext cx="10972800" cy="800803"/>
          </a:xfrm>
        </p:spPr>
        <p:txBody>
          <a:bodyPr rtlCol="0">
            <a:normAutofit fontScale="90000"/>
          </a:bodyPr>
          <a:lstStyle/>
          <a:p>
            <a:r>
              <a:rPr lang="zh-TW" alt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認識圖書館 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-- </a:t>
            </a:r>
            <a:r>
              <a:rPr lang="zh-TW" altLang="en-US" sz="44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雲端</a:t>
            </a:r>
            <a:r>
              <a:rPr lang="zh-TW" altLang="en-US" sz="4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圖書館自動化系統</a:t>
            </a:r>
            <a:endParaRPr lang="zh-TW" altLang="en-US" sz="4400" dirty="0">
              <a:solidFill>
                <a:srgbClr val="FFC000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46185" y="1723292"/>
            <a:ext cx="11623429" cy="5064370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登入</a:t>
            </a:r>
            <a:endParaRPr lang="en-US" altLang="zh-TW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2050" name="Picture 2" descr="This is 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95" y="2315510"/>
            <a:ext cx="5527785" cy="349093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06" y="2315509"/>
            <a:ext cx="5618356" cy="34909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918" y="2245873"/>
            <a:ext cx="777865" cy="3431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675" y="2693571"/>
            <a:ext cx="686244" cy="6897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 flipH="1">
            <a:off x="8822822" y="105894"/>
            <a:ext cx="27595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公共行政學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系研究生講習</a:t>
            </a:r>
            <a:endParaRPr lang="zh-TW" alt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腦力激盪商務簡報" id="{FDA14377-08DB-432F-B657-60A47B75D436}" vid="{EAF012BB-6E78-49C6-8EE3-B0D08EBC4A53}"/>
    </a:ext>
  </a:extLst>
</a:theme>
</file>

<file path=ppt/theme/theme2.xml><?xml version="1.0" encoding="utf-8"?>
<a:theme xmlns:a="http://schemas.openxmlformats.org/drawingml/2006/main" name="1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腦力激盪商務簡報" id="{FDA14377-08DB-432F-B657-60A47B75D436}" vid="{EAF012BB-6E78-49C6-8EE3-B0D08EBC4A53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腦力激盪商務簡報</Template>
  <TotalTime>6514</TotalTime>
  <Words>2189</Words>
  <Application>Microsoft Office PowerPoint</Application>
  <PresentationFormat>寬螢幕</PresentationFormat>
  <Paragraphs>541</Paragraphs>
  <Slides>58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58</vt:i4>
      </vt:variant>
    </vt:vector>
  </HeadingPairs>
  <TitlesOfParts>
    <vt:vector size="67" baseType="lpstr">
      <vt:lpstr>Overpass</vt:lpstr>
      <vt:lpstr>細明體</vt:lpstr>
      <vt:lpstr>微軟正黑體</vt:lpstr>
      <vt:lpstr>新細明體</vt:lpstr>
      <vt:lpstr>Arial</vt:lpstr>
      <vt:lpstr>Wingdings</vt:lpstr>
      <vt:lpstr>Wingdings 2</vt:lpstr>
      <vt:lpstr>腦力激盪簡報</vt:lpstr>
      <vt:lpstr>1_腦力激盪簡報</vt:lpstr>
      <vt:lpstr> 公共行政學系研究生講習</vt:lpstr>
      <vt:lpstr>PowerPoint 簡報</vt:lpstr>
      <vt:lpstr>學術研究與圖書館</vt:lpstr>
      <vt:lpstr>認識圖書館 -- 總館各樓層介紹</vt:lpstr>
      <vt:lpstr>認識圖書館 -- 圖書館網站</vt:lpstr>
      <vt:lpstr>認識圖書館 -- 雲端圖書館自動化系統</vt:lpstr>
      <vt:lpstr>認識圖書館 -- 雲端圖書館自動化系統</vt:lpstr>
      <vt:lpstr>認識圖書館 -- 雲端圖書館自動化系統</vt:lpstr>
      <vt:lpstr>認識圖書館 -- 雲端圖書館自動化系統</vt:lpstr>
      <vt:lpstr>認識圖書館 -- 雲端圖書館自動化系統</vt:lpstr>
      <vt:lpstr>認識圖書館 -- 雲端圖書館自動化系統</vt:lpstr>
      <vt:lpstr>PowerPoint 簡報</vt:lpstr>
      <vt:lpstr>蒐集資料的方法 -- 規劃檢索策略</vt:lpstr>
      <vt:lpstr>蒐集資料的方法 -- 規劃檢索策略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 -- 查詢雲端圖書館自動化系統</vt:lpstr>
      <vt:lpstr>蒐集資料的方法--檢索方法</vt:lpstr>
      <vt:lpstr>蒐集資料的方法--檢索方法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蒐集資料的方法 -- 資料的取得</vt:lpstr>
      <vt:lpstr>公共行政學系適用資料庫</vt:lpstr>
      <vt:lpstr>公共行政學系適用資料庫</vt:lpstr>
      <vt:lpstr>PowerPoint 簡報</vt:lpstr>
      <vt:lpstr>公共行政學系介購的期刊</vt:lpstr>
      <vt:lpstr>公共行政學系介購的期刊</vt:lpstr>
      <vt:lpstr> </vt:lpstr>
      <vt:lpstr>論文寫作的好工具 – EndNote &amp; Turnitin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論文寫作好工具 -- EndNote</vt:lpstr>
      <vt:lpstr> </vt:lpstr>
      <vt:lpstr>更多協助</vt:lpstr>
      <vt:lpstr>PowerPoint 簡報</vt:lpstr>
      <vt:lpstr> </vt:lpstr>
      <vt:lpstr>講習回饋問卷填寫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資訊管理學系研究生講習</dc:title>
  <dc:creator>TKU</dc:creator>
  <cp:lastModifiedBy>Sujen Lee</cp:lastModifiedBy>
  <cp:revision>364</cp:revision>
  <dcterms:created xsi:type="dcterms:W3CDTF">2020-09-09T00:21:38Z</dcterms:created>
  <dcterms:modified xsi:type="dcterms:W3CDTF">2020-10-29T16:25:28Z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